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chalapathy" userId="c1bba7adf57b3f1c" providerId="LiveId" clId="{DA888171-1330-4A39-A05C-EC61F7BF1BE0}"/>
    <pc:docChg chg="undo custSel modSld">
      <pc:chgData name="Venkata chalapathy" userId="c1bba7adf57b3f1c" providerId="LiveId" clId="{DA888171-1330-4A39-A05C-EC61F7BF1BE0}" dt="2024-07-28T05:58:03.678" v="80" actId="1076"/>
      <pc:docMkLst>
        <pc:docMk/>
      </pc:docMkLst>
      <pc:sldChg chg="delSp modSp mod">
        <pc:chgData name="Venkata chalapathy" userId="c1bba7adf57b3f1c" providerId="LiveId" clId="{DA888171-1330-4A39-A05C-EC61F7BF1BE0}" dt="2024-07-28T05:58:03.678" v="80" actId="1076"/>
        <pc:sldMkLst>
          <pc:docMk/>
          <pc:sldMk cId="0" sldId="256"/>
        </pc:sldMkLst>
        <pc:spChg chg="mod">
          <ac:chgData name="Venkata chalapathy" userId="c1bba7adf57b3f1c" providerId="LiveId" clId="{DA888171-1330-4A39-A05C-EC61F7BF1BE0}" dt="2024-07-28T05:58:03.678" v="80" actId="1076"/>
          <ac:spMkLst>
            <pc:docMk/>
            <pc:sldMk cId="0" sldId="256"/>
            <ac:spMk id="3" creationId="{00000000-0000-0000-0000-000000000000}"/>
          </ac:spMkLst>
        </pc:spChg>
        <pc:spChg chg="mod">
          <ac:chgData name="Venkata chalapathy" userId="c1bba7adf57b3f1c" providerId="LiveId" clId="{DA888171-1330-4A39-A05C-EC61F7BF1BE0}" dt="2024-07-28T05:49:19.759" v="1" actId="14100"/>
          <ac:spMkLst>
            <pc:docMk/>
            <pc:sldMk cId="0" sldId="256"/>
            <ac:spMk id="5" creationId="{00000000-0000-0000-0000-000000000000}"/>
          </ac:spMkLst>
        </pc:spChg>
        <pc:spChg chg="mod">
          <ac:chgData name="Venkata chalapathy" userId="c1bba7adf57b3f1c" providerId="LiveId" clId="{DA888171-1330-4A39-A05C-EC61F7BF1BE0}" dt="2024-07-28T05:49:47.681" v="9" actId="1076"/>
          <ac:spMkLst>
            <pc:docMk/>
            <pc:sldMk cId="0" sldId="256"/>
            <ac:spMk id="6" creationId="{00000000-0000-0000-0000-000000000000}"/>
          </ac:spMkLst>
        </pc:spChg>
        <pc:spChg chg="del">
          <ac:chgData name="Venkata chalapathy" userId="c1bba7adf57b3f1c" providerId="LiveId" clId="{DA888171-1330-4A39-A05C-EC61F7BF1BE0}" dt="2024-07-28T05:57:43.608" v="54" actId="478"/>
          <ac:spMkLst>
            <pc:docMk/>
            <pc:sldMk cId="0" sldId="256"/>
            <ac:spMk id="7" creationId="{00000000-0000-0000-0000-000000000000}"/>
          </ac:spMkLst>
        </pc:spChg>
        <pc:spChg chg="mod">
          <ac:chgData name="Venkata chalapathy" userId="c1bba7adf57b3f1c" providerId="LiveId" clId="{DA888171-1330-4A39-A05C-EC61F7BF1BE0}" dt="2024-07-28T05:57:59.572" v="78" actId="20577"/>
          <ac:spMkLst>
            <pc:docMk/>
            <pc:sldMk cId="0" sldId="256"/>
            <ac:spMk id="9" creationId="{00000000-0000-0000-0000-000000000000}"/>
          </ac:spMkLst>
        </pc:spChg>
        <pc:picChg chg="mod">
          <ac:chgData name="Venkata chalapathy" userId="c1bba7adf57b3f1c" providerId="LiveId" clId="{DA888171-1330-4A39-A05C-EC61F7BF1BE0}" dt="2024-07-28T05:49:12.830" v="0" actId="14100"/>
          <ac:picMkLst>
            <pc:docMk/>
            <pc:sldMk cId="0" sldId="256"/>
            <ac:picMk id="4" creationId="{00000000-0000-0000-0000-000000000000}"/>
          </ac:picMkLst>
        </pc:picChg>
        <pc:picChg chg="del">
          <ac:chgData name="Venkata chalapathy" userId="c1bba7adf57b3f1c" providerId="LiveId" clId="{DA888171-1330-4A39-A05C-EC61F7BF1BE0}" dt="2024-07-28T05:57:37.951" v="53" actId="478"/>
          <ac:picMkLst>
            <pc:docMk/>
            <pc:sldMk cId="0" sldId="256"/>
            <ac:picMk id="8" creationId="{00000000-0000-0000-0000-000000000000}"/>
          </ac:picMkLst>
        </pc:picChg>
        <pc:picChg chg="del">
          <ac:chgData name="Venkata chalapathy" userId="c1bba7adf57b3f1c" providerId="LiveId" clId="{DA888171-1330-4A39-A05C-EC61F7BF1BE0}" dt="2024-07-28T05:49:42.761" v="8" actId="21"/>
          <ac:picMkLst>
            <pc:docMk/>
            <pc:sldMk cId="0" sldId="256"/>
            <ac:picMk id="10" creationId="{00000000-0000-0000-0000-000000000000}"/>
          </ac:picMkLst>
        </pc:picChg>
      </pc:sldChg>
      <pc:sldChg chg="delSp mod">
        <pc:chgData name="Venkata chalapathy" userId="c1bba7adf57b3f1c" providerId="LiveId" clId="{DA888171-1330-4A39-A05C-EC61F7BF1BE0}" dt="2024-07-28T05:49:54.108" v="10" actId="478"/>
        <pc:sldMkLst>
          <pc:docMk/>
          <pc:sldMk cId="0" sldId="257"/>
        </pc:sldMkLst>
        <pc:picChg chg="del">
          <ac:chgData name="Venkata chalapathy" userId="c1bba7adf57b3f1c" providerId="LiveId" clId="{DA888171-1330-4A39-A05C-EC61F7BF1BE0}" dt="2024-07-28T05:49:54.108" v="10" actId="478"/>
          <ac:picMkLst>
            <pc:docMk/>
            <pc:sldMk cId="0" sldId="257"/>
            <ac:picMk id="18" creationId="{00000000-0000-0000-0000-000000000000}"/>
          </ac:picMkLst>
        </pc:picChg>
      </pc:sldChg>
      <pc:sldChg chg="delSp modSp mod">
        <pc:chgData name="Venkata chalapathy" userId="c1bba7adf57b3f1c" providerId="LiveId" clId="{DA888171-1330-4A39-A05C-EC61F7BF1BE0}" dt="2024-07-28T05:57:23.220" v="51" actId="20577"/>
        <pc:sldMkLst>
          <pc:docMk/>
          <pc:sldMk cId="0" sldId="258"/>
        </pc:sldMkLst>
        <pc:spChg chg="mod">
          <ac:chgData name="Venkata chalapathy" userId="c1bba7adf57b3f1c" providerId="LiveId" clId="{DA888171-1330-4A39-A05C-EC61F7BF1BE0}" dt="2024-07-28T05:57:23.220" v="51" actId="20577"/>
          <ac:spMkLst>
            <pc:docMk/>
            <pc:sldMk cId="0" sldId="258"/>
            <ac:spMk id="9" creationId="{00000000-0000-0000-0000-000000000000}"/>
          </ac:spMkLst>
        </pc:spChg>
        <pc:picChg chg="del">
          <ac:chgData name="Venkata chalapathy" userId="c1bba7adf57b3f1c" providerId="LiveId" clId="{DA888171-1330-4A39-A05C-EC61F7BF1BE0}" dt="2024-07-28T05:50:05.967" v="11" actId="21"/>
          <ac:picMkLst>
            <pc:docMk/>
            <pc:sldMk cId="0" sldId="258"/>
            <ac:picMk id="10" creationId="{00000000-0000-0000-0000-000000000000}"/>
          </ac:picMkLst>
        </pc:picChg>
      </pc:sldChg>
      <pc:sldChg chg="addSp delSp modSp mod">
        <pc:chgData name="Venkata chalapathy" userId="c1bba7adf57b3f1c" providerId="LiveId" clId="{DA888171-1330-4A39-A05C-EC61F7BF1BE0}" dt="2024-07-28T05:56:31.574" v="47" actId="14100"/>
        <pc:sldMkLst>
          <pc:docMk/>
          <pc:sldMk cId="0" sldId="259"/>
        </pc:sldMkLst>
        <pc:spChg chg="mod">
          <ac:chgData name="Venkata chalapathy" userId="c1bba7adf57b3f1c" providerId="LiveId" clId="{DA888171-1330-4A39-A05C-EC61F7BF1BE0}" dt="2024-07-28T05:54:54.425" v="30" actId="1076"/>
          <ac:spMkLst>
            <pc:docMk/>
            <pc:sldMk cId="0" sldId="259"/>
            <ac:spMk id="3" creationId="{00000000-0000-0000-0000-000000000000}"/>
          </ac:spMkLst>
        </pc:spChg>
        <pc:spChg chg="mod">
          <ac:chgData name="Venkata chalapathy" userId="c1bba7adf57b3f1c" providerId="LiveId" clId="{DA888171-1330-4A39-A05C-EC61F7BF1BE0}" dt="2024-07-28T05:55:43.259" v="39" actId="1076"/>
          <ac:spMkLst>
            <pc:docMk/>
            <pc:sldMk cId="0" sldId="259"/>
            <ac:spMk id="5" creationId="{00000000-0000-0000-0000-000000000000}"/>
          </ac:spMkLst>
        </pc:spChg>
        <pc:spChg chg="mod">
          <ac:chgData name="Venkata chalapathy" userId="c1bba7adf57b3f1c" providerId="LiveId" clId="{DA888171-1330-4A39-A05C-EC61F7BF1BE0}" dt="2024-07-28T05:56:24.433" v="45" actId="14100"/>
          <ac:spMkLst>
            <pc:docMk/>
            <pc:sldMk cId="0" sldId="259"/>
            <ac:spMk id="6" creationId="{00000000-0000-0000-0000-000000000000}"/>
          </ac:spMkLst>
        </pc:spChg>
        <pc:spChg chg="del mod">
          <ac:chgData name="Venkata chalapathy" userId="c1bba7adf57b3f1c" providerId="LiveId" clId="{DA888171-1330-4A39-A05C-EC61F7BF1BE0}" dt="2024-07-28T05:55:48.910" v="41" actId="478"/>
          <ac:spMkLst>
            <pc:docMk/>
            <pc:sldMk cId="0" sldId="259"/>
            <ac:spMk id="7" creationId="{00000000-0000-0000-0000-000000000000}"/>
          </ac:spMkLst>
        </pc:spChg>
        <pc:spChg chg="mod">
          <ac:chgData name="Venkata chalapathy" userId="c1bba7adf57b3f1c" providerId="LiveId" clId="{DA888171-1330-4A39-A05C-EC61F7BF1BE0}" dt="2024-07-28T05:56:06.254" v="43" actId="1076"/>
          <ac:spMkLst>
            <pc:docMk/>
            <pc:sldMk cId="0" sldId="259"/>
            <ac:spMk id="8" creationId="{00000000-0000-0000-0000-000000000000}"/>
          </ac:spMkLst>
        </pc:spChg>
        <pc:spChg chg="mod">
          <ac:chgData name="Venkata chalapathy" userId="c1bba7adf57b3f1c" providerId="LiveId" clId="{DA888171-1330-4A39-A05C-EC61F7BF1BE0}" dt="2024-07-28T05:56:13.393" v="44" actId="1076"/>
          <ac:spMkLst>
            <pc:docMk/>
            <pc:sldMk cId="0" sldId="259"/>
            <ac:spMk id="9" creationId="{00000000-0000-0000-0000-000000000000}"/>
          </ac:spMkLst>
        </pc:spChg>
        <pc:picChg chg="del mod">
          <ac:chgData name="Venkata chalapathy" userId="c1bba7adf57b3f1c" providerId="LiveId" clId="{DA888171-1330-4A39-A05C-EC61F7BF1BE0}" dt="2024-07-28T05:54:22.660" v="19" actId="478"/>
          <ac:picMkLst>
            <pc:docMk/>
            <pc:sldMk cId="0" sldId="259"/>
            <ac:picMk id="4" creationId="{00000000-0000-0000-0000-000000000000}"/>
          </ac:picMkLst>
        </pc:picChg>
        <pc:picChg chg="del">
          <ac:chgData name="Venkata chalapathy" userId="c1bba7adf57b3f1c" providerId="LiveId" clId="{DA888171-1330-4A39-A05C-EC61F7BF1BE0}" dt="2024-07-28T05:53:49.481" v="17" actId="478"/>
          <ac:picMkLst>
            <pc:docMk/>
            <pc:sldMk cId="0" sldId="259"/>
            <ac:picMk id="10" creationId="{00000000-0000-0000-0000-000000000000}"/>
          </ac:picMkLst>
        </pc:picChg>
        <pc:picChg chg="add mod">
          <ac:chgData name="Venkata chalapathy" userId="c1bba7adf57b3f1c" providerId="LiveId" clId="{DA888171-1330-4A39-A05C-EC61F7BF1BE0}" dt="2024-07-28T05:56:31.574" v="47" actId="14100"/>
          <ac:picMkLst>
            <pc:docMk/>
            <pc:sldMk cId="0" sldId="259"/>
            <ac:picMk id="12" creationId="{B88DF940-F879-FCD0-651D-4C681EDB5021}"/>
          </ac:picMkLst>
        </pc:picChg>
      </pc:sldChg>
      <pc:sldChg chg="delSp mod">
        <pc:chgData name="Venkata chalapathy" userId="c1bba7adf57b3f1c" providerId="LiveId" clId="{DA888171-1330-4A39-A05C-EC61F7BF1BE0}" dt="2024-07-28T05:56:38.862" v="48" actId="478"/>
        <pc:sldMkLst>
          <pc:docMk/>
          <pc:sldMk cId="0" sldId="260"/>
        </pc:sldMkLst>
        <pc:picChg chg="del">
          <ac:chgData name="Venkata chalapathy" userId="c1bba7adf57b3f1c" providerId="LiveId" clId="{DA888171-1330-4A39-A05C-EC61F7BF1BE0}" dt="2024-07-28T05:56:38.862" v="48" actId="478"/>
          <ac:picMkLst>
            <pc:docMk/>
            <pc:sldMk cId="0" sldId="260"/>
            <ac:picMk id="17" creationId="{00000000-0000-0000-0000-000000000000}"/>
          </ac:picMkLst>
        </pc:picChg>
      </pc:sldChg>
      <pc:sldChg chg="delSp mod">
        <pc:chgData name="Venkata chalapathy" userId="c1bba7adf57b3f1c" providerId="LiveId" clId="{DA888171-1330-4A39-A05C-EC61F7BF1BE0}" dt="2024-07-28T05:53:07.133" v="12" actId="478"/>
        <pc:sldMkLst>
          <pc:docMk/>
          <pc:sldMk cId="0" sldId="261"/>
        </pc:sldMkLst>
        <pc:picChg chg="del">
          <ac:chgData name="Venkata chalapathy" userId="c1bba7adf57b3f1c" providerId="LiveId" clId="{DA888171-1330-4A39-A05C-EC61F7BF1BE0}" dt="2024-07-28T05:53:07.133" v="12" actId="478"/>
          <ac:picMkLst>
            <pc:docMk/>
            <pc:sldMk cId="0" sldId="261"/>
            <ac:picMk id="23" creationId="{00000000-0000-0000-0000-000000000000}"/>
          </ac:picMkLst>
        </pc:picChg>
      </pc:sldChg>
      <pc:sldChg chg="delSp mod">
        <pc:chgData name="Venkata chalapathy" userId="c1bba7adf57b3f1c" providerId="LiveId" clId="{DA888171-1330-4A39-A05C-EC61F7BF1BE0}" dt="2024-07-28T05:53:12.294" v="13" actId="478"/>
        <pc:sldMkLst>
          <pc:docMk/>
          <pc:sldMk cId="0" sldId="262"/>
        </pc:sldMkLst>
        <pc:picChg chg="del">
          <ac:chgData name="Venkata chalapathy" userId="c1bba7adf57b3f1c" providerId="LiveId" clId="{DA888171-1330-4A39-A05C-EC61F7BF1BE0}" dt="2024-07-28T05:53:12.294" v="13" actId="478"/>
          <ac:picMkLst>
            <pc:docMk/>
            <pc:sldMk cId="0" sldId="262"/>
            <ac:picMk id="15" creationId="{00000000-0000-0000-0000-000000000000}"/>
          </ac:picMkLst>
        </pc:picChg>
      </pc:sldChg>
      <pc:sldChg chg="delSp mod">
        <pc:chgData name="Venkata chalapathy" userId="c1bba7adf57b3f1c" providerId="LiveId" clId="{DA888171-1330-4A39-A05C-EC61F7BF1BE0}" dt="2024-07-28T05:53:17.924" v="14" actId="478"/>
        <pc:sldMkLst>
          <pc:docMk/>
          <pc:sldMk cId="0" sldId="263"/>
        </pc:sldMkLst>
        <pc:picChg chg="del">
          <ac:chgData name="Venkata chalapathy" userId="c1bba7adf57b3f1c" providerId="LiveId" clId="{DA888171-1330-4A39-A05C-EC61F7BF1BE0}" dt="2024-07-28T05:53:17.924" v="14" actId="478"/>
          <ac:picMkLst>
            <pc:docMk/>
            <pc:sldMk cId="0" sldId="263"/>
            <ac:picMk id="18" creationId="{00000000-0000-0000-0000-000000000000}"/>
          </ac:picMkLst>
        </pc:picChg>
      </pc:sldChg>
      <pc:sldChg chg="delSp mod">
        <pc:chgData name="Venkata chalapathy" userId="c1bba7adf57b3f1c" providerId="LiveId" clId="{DA888171-1330-4A39-A05C-EC61F7BF1BE0}" dt="2024-07-28T05:53:23.882" v="15" actId="478"/>
        <pc:sldMkLst>
          <pc:docMk/>
          <pc:sldMk cId="0" sldId="264"/>
        </pc:sldMkLst>
        <pc:picChg chg="del">
          <ac:chgData name="Venkata chalapathy" userId="c1bba7adf57b3f1c" providerId="LiveId" clId="{DA888171-1330-4A39-A05C-EC61F7BF1BE0}" dt="2024-07-28T05:53:23.882" v="15" actId="478"/>
          <ac:picMkLst>
            <pc:docMk/>
            <pc:sldMk cId="0" sldId="264"/>
            <ac:picMk id="16" creationId="{00000000-0000-0000-0000-000000000000}"/>
          </ac:picMkLst>
        </pc:picChg>
      </pc:sldChg>
      <pc:sldChg chg="delSp mod">
        <pc:chgData name="Venkata chalapathy" userId="c1bba7adf57b3f1c" providerId="LiveId" clId="{DA888171-1330-4A39-A05C-EC61F7BF1BE0}" dt="2024-07-28T05:53:29.782" v="16" actId="478"/>
        <pc:sldMkLst>
          <pc:docMk/>
          <pc:sldMk cId="0" sldId="265"/>
        </pc:sldMkLst>
        <pc:picChg chg="del">
          <ac:chgData name="Venkata chalapathy" userId="c1bba7adf57b3f1c" providerId="LiveId" clId="{DA888171-1330-4A39-A05C-EC61F7BF1BE0}" dt="2024-07-28T05:53:29.782" v="16" actId="478"/>
          <ac:picMkLst>
            <pc:docMk/>
            <pc:sldMk cId="0" sldId="265"/>
            <ac:picMk id="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864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45719" cy="8229600"/>
          </a:xfrm>
          <a:prstGeom prst="rect">
            <a:avLst/>
          </a:prstGeom>
        </p:spPr>
      </p:pic>
      <p:sp>
        <p:nvSpPr>
          <p:cNvPr id="5" name="Text 2"/>
          <p:cNvSpPr/>
          <p:nvPr/>
        </p:nvSpPr>
        <p:spPr>
          <a:xfrm>
            <a:off x="573174" y="1265277"/>
            <a:ext cx="13452390" cy="3387328"/>
          </a:xfrm>
          <a:prstGeom prst="rect">
            <a:avLst/>
          </a:prstGeom>
          <a:noFill/>
          <a:ln/>
        </p:spPr>
        <p:txBody>
          <a:bodyPr wrap="square" rtlCol="0" anchor="t"/>
          <a:lstStyle/>
          <a:p>
            <a:pPr marL="0" indent="0">
              <a:lnSpc>
                <a:spcPts val="5335"/>
              </a:lnSpc>
              <a:buNone/>
            </a:pPr>
            <a:r>
              <a:rPr lang="en-US" sz="4268" b="1" kern="0" spc="-43" dirty="0">
                <a:solidFill>
                  <a:srgbClr val="FFFFFF"/>
                </a:solidFill>
                <a:latin typeface="Montserrat" pitchFamily="34" charset="0"/>
                <a:ea typeface="Montserrat" pitchFamily="34" charset="-122"/>
                <a:cs typeface="Montserrat" pitchFamily="34" charset="-120"/>
              </a:rPr>
              <a:t>Optimizing Race Completion Time Using Advanced Tire Selection Algorithms and Dynamic Programming</a:t>
            </a:r>
            <a:endParaRPr lang="en-US" sz="4268" dirty="0"/>
          </a:p>
        </p:txBody>
      </p:sp>
      <p:sp>
        <p:nvSpPr>
          <p:cNvPr id="6" name="Text 3"/>
          <p:cNvSpPr/>
          <p:nvPr/>
        </p:nvSpPr>
        <p:spPr>
          <a:xfrm>
            <a:off x="573174" y="3914554"/>
            <a:ext cx="13452390" cy="2754357"/>
          </a:xfrm>
          <a:prstGeom prst="rect">
            <a:avLst/>
          </a:prstGeom>
          <a:noFill/>
          <a:ln/>
        </p:spPr>
        <p:txBody>
          <a:bodyPr wrap="square" rtlCol="0" anchor="t"/>
          <a:lstStyle/>
          <a:p>
            <a:pPr marL="0" indent="0">
              <a:lnSpc>
                <a:spcPts val="2041"/>
              </a:lnSpc>
              <a:buNone/>
            </a:pPr>
            <a:r>
              <a:rPr lang="en-US" sz="1600" dirty="0">
                <a:solidFill>
                  <a:srgbClr val="E2E6E9"/>
                </a:solidFill>
                <a:latin typeface="Source Sans Pro" pitchFamily="34" charset="0"/>
                <a:ea typeface="Source Sans Pro" pitchFamily="34" charset="-122"/>
                <a:cs typeface="Source Sans Pro" pitchFamily="34" charset="-120"/>
              </a:rPr>
              <a:t>This project focuses on improving race times by smartly managing tire choices and changes using advanced algorithms. Choosing the right tires and knowing when to change them can significantly reduce lap times in racing. Each tire type has unique characteristics that affect its performance over multiple laps, making it challenging to decide the best strategy. We use dynamic programming and predictive modeling to find the best times to change tires and which tires to use, aiming to complete the race in the shortest possible time while considering tire wear and mandatory change times.</a:t>
            </a:r>
            <a:endParaRPr lang="en-US" sz="1600" dirty="0"/>
          </a:p>
        </p:txBody>
      </p:sp>
      <p:sp>
        <p:nvSpPr>
          <p:cNvPr id="9" name="Text 5"/>
          <p:cNvSpPr/>
          <p:nvPr/>
        </p:nvSpPr>
        <p:spPr>
          <a:xfrm>
            <a:off x="10814147" y="5917882"/>
            <a:ext cx="2126099" cy="302300"/>
          </a:xfrm>
          <a:prstGeom prst="rect">
            <a:avLst/>
          </a:prstGeom>
          <a:noFill/>
          <a:ln/>
        </p:spPr>
        <p:txBody>
          <a:bodyPr wrap="none" rtlCol="0" anchor="t"/>
          <a:lstStyle/>
          <a:p>
            <a:pPr marL="0" indent="0" algn="l">
              <a:lnSpc>
                <a:spcPts val="2381"/>
              </a:lnSpc>
              <a:buNone/>
            </a:pPr>
            <a:r>
              <a:rPr lang="en-US" sz="1701" b="1" dirty="0">
                <a:solidFill>
                  <a:srgbClr val="E2E6E9"/>
                </a:solidFill>
                <a:latin typeface="Source Sans Pro" pitchFamily="34" charset="0"/>
                <a:ea typeface="Source Sans Pro" pitchFamily="34" charset="-122"/>
                <a:cs typeface="Source Sans Pro" pitchFamily="34" charset="-120"/>
              </a:rPr>
              <a:t>by Venkata Chalapathi</a:t>
            </a:r>
          </a:p>
          <a:p>
            <a:pPr marL="0" indent="0" algn="l">
              <a:lnSpc>
                <a:spcPts val="2381"/>
              </a:lnSpc>
              <a:buNone/>
            </a:pPr>
            <a:r>
              <a:rPr lang="en-US" sz="1701" b="1" dirty="0">
                <a:solidFill>
                  <a:srgbClr val="E2E6E9"/>
                </a:solidFill>
                <a:latin typeface="Source Sans Pro" pitchFamily="34" charset="0"/>
                <a:ea typeface="Source Sans Pro" pitchFamily="34" charset="-122"/>
              </a:rPr>
              <a:t>              192211150</a:t>
            </a: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40162" y="308610"/>
            <a:ext cx="4806077" cy="7612380"/>
          </a:xfrm>
          <a:prstGeom prst="rect">
            <a:avLst/>
          </a:prstGeom>
        </p:spPr>
      </p:pic>
      <p:sp>
        <p:nvSpPr>
          <p:cNvPr id="6" name="Text 2"/>
          <p:cNvSpPr/>
          <p:nvPr/>
        </p:nvSpPr>
        <p:spPr>
          <a:xfrm>
            <a:off x="6350437" y="1237417"/>
            <a:ext cx="7415927" cy="1402794"/>
          </a:xfrm>
          <a:prstGeom prst="rect">
            <a:avLst/>
          </a:prstGeom>
          <a:noFill/>
          <a:ln/>
        </p:spPr>
        <p:txBody>
          <a:bodyPr wrap="squar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Applications and Future Work</a:t>
            </a:r>
            <a:endParaRPr lang="en-US" sz="4418" dirty="0"/>
          </a:p>
        </p:txBody>
      </p:sp>
      <p:sp>
        <p:nvSpPr>
          <p:cNvPr id="7" name="Text 3"/>
          <p:cNvSpPr/>
          <p:nvPr/>
        </p:nvSpPr>
        <p:spPr>
          <a:xfrm>
            <a:off x="6350437" y="3010495"/>
            <a:ext cx="7415927"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techniques developed in this project can be applied to other optimization problems where strategic resource management is crucial. For example, these techniques could be used to optimize the scheduling of tasks in a manufacturing process or to optimize the allocation of resources in a logistics network.</a:t>
            </a:r>
            <a:endParaRPr lang="en-US" sz="1944" dirty="0"/>
          </a:p>
        </p:txBody>
      </p:sp>
      <p:sp>
        <p:nvSpPr>
          <p:cNvPr id="8" name="Text 4"/>
          <p:cNvSpPr/>
          <p:nvPr/>
        </p:nvSpPr>
        <p:spPr>
          <a:xfrm>
            <a:off x="6350437" y="5140166"/>
            <a:ext cx="7415927"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Future work could involve real-world testing and fine-tuning the models based on live racing data to further improve the accuracy and applicability of our strategies. Additionally, we could explore the use of more advanced machine learning algorithms to improve the accuracy of our predictive models.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14630400" cy="2195632"/>
          </a:xfrm>
          <a:prstGeom prst="rect">
            <a:avLst/>
          </a:prstGeom>
        </p:spPr>
      </p:pic>
      <p:sp>
        <p:nvSpPr>
          <p:cNvPr id="5" name="Text 2"/>
          <p:cNvSpPr/>
          <p:nvPr/>
        </p:nvSpPr>
        <p:spPr>
          <a:xfrm>
            <a:off x="2953822" y="2678668"/>
            <a:ext cx="3992047" cy="498991"/>
          </a:xfrm>
          <a:prstGeom prst="rect">
            <a:avLst/>
          </a:prstGeom>
          <a:noFill/>
          <a:ln/>
        </p:spPr>
        <p:txBody>
          <a:bodyPr wrap="none" rtlCol="0" anchor="t"/>
          <a:lstStyle/>
          <a:p>
            <a:pPr marL="0" indent="0">
              <a:lnSpc>
                <a:spcPts val="3929"/>
              </a:lnSpc>
              <a:buNone/>
            </a:pPr>
            <a:r>
              <a:rPr lang="en-US" sz="3143" b="1" kern="0" spc="-31" dirty="0">
                <a:solidFill>
                  <a:srgbClr val="FFFFFF"/>
                </a:solidFill>
                <a:latin typeface="Montserrat" pitchFamily="34" charset="0"/>
                <a:ea typeface="Montserrat" pitchFamily="34" charset="-122"/>
                <a:cs typeface="Montserrat" pitchFamily="34" charset="-120"/>
              </a:rPr>
              <a:t>Introduction</a:t>
            </a:r>
            <a:endParaRPr lang="en-US" sz="3143" dirty="0"/>
          </a:p>
        </p:txBody>
      </p:sp>
      <p:sp>
        <p:nvSpPr>
          <p:cNvPr id="6" name="Shape 3"/>
          <p:cNvSpPr/>
          <p:nvPr/>
        </p:nvSpPr>
        <p:spPr>
          <a:xfrm>
            <a:off x="4151471" y="3506807"/>
            <a:ext cx="395168" cy="395168"/>
          </a:xfrm>
          <a:prstGeom prst="roundRect">
            <a:avLst>
              <a:gd name="adj" fmla="val 8001"/>
            </a:avLst>
          </a:prstGeom>
          <a:solidFill>
            <a:srgbClr val="303132"/>
          </a:solidFill>
          <a:ln/>
        </p:spPr>
      </p:sp>
      <p:sp>
        <p:nvSpPr>
          <p:cNvPr id="7" name="Text 4"/>
          <p:cNvSpPr/>
          <p:nvPr/>
        </p:nvSpPr>
        <p:spPr>
          <a:xfrm>
            <a:off x="4303276" y="3584555"/>
            <a:ext cx="91559" cy="239554"/>
          </a:xfrm>
          <a:prstGeom prst="rect">
            <a:avLst/>
          </a:prstGeom>
          <a:noFill/>
          <a:ln/>
        </p:spPr>
        <p:txBody>
          <a:bodyPr wrap="none" rtlCol="0" anchor="t"/>
          <a:lstStyle/>
          <a:p>
            <a:pPr marL="0" indent="0" algn="ctr">
              <a:lnSpc>
                <a:spcPts val="1886"/>
              </a:lnSpc>
              <a:buNone/>
            </a:pPr>
            <a:r>
              <a:rPr lang="en-US" sz="1886" b="1" kern="0" spc="-19" dirty="0">
                <a:solidFill>
                  <a:srgbClr val="E2E6E9"/>
                </a:solidFill>
                <a:latin typeface="Montserrat" pitchFamily="34" charset="0"/>
                <a:ea typeface="Montserrat" pitchFamily="34" charset="-122"/>
                <a:cs typeface="Montserrat" pitchFamily="34" charset="-120"/>
              </a:rPr>
              <a:t>1</a:t>
            </a:r>
            <a:endParaRPr lang="en-US" sz="1886" dirty="0"/>
          </a:p>
        </p:txBody>
      </p:sp>
      <p:sp>
        <p:nvSpPr>
          <p:cNvPr id="8" name="Text 5"/>
          <p:cNvSpPr/>
          <p:nvPr/>
        </p:nvSpPr>
        <p:spPr>
          <a:xfrm>
            <a:off x="3351014" y="4494728"/>
            <a:ext cx="1995964" cy="249436"/>
          </a:xfrm>
          <a:prstGeom prst="rect">
            <a:avLst/>
          </a:prstGeom>
          <a:noFill/>
          <a:ln/>
        </p:spPr>
        <p:txBody>
          <a:bodyPr wrap="none" rtlCol="0" anchor="t"/>
          <a:lstStyle/>
          <a:p>
            <a:pPr marL="0" indent="0" algn="ctr">
              <a:lnSpc>
                <a:spcPts val="1965"/>
              </a:lnSpc>
              <a:buNone/>
            </a:pPr>
            <a:r>
              <a:rPr lang="en-US" sz="1572" b="1" kern="0" spc="-16" dirty="0">
                <a:solidFill>
                  <a:srgbClr val="E2E6E9"/>
                </a:solidFill>
                <a:latin typeface="Montserrat" pitchFamily="34" charset="0"/>
                <a:ea typeface="Montserrat" pitchFamily="34" charset="-122"/>
                <a:cs typeface="Montserrat" pitchFamily="34" charset="-120"/>
              </a:rPr>
              <a:t>Tire Performance</a:t>
            </a:r>
            <a:endParaRPr lang="en-US" sz="1572" dirty="0"/>
          </a:p>
        </p:txBody>
      </p:sp>
      <p:sp>
        <p:nvSpPr>
          <p:cNvPr id="9" name="Text 6"/>
          <p:cNvSpPr/>
          <p:nvPr/>
        </p:nvSpPr>
        <p:spPr>
          <a:xfrm>
            <a:off x="3129439" y="4849535"/>
            <a:ext cx="2439233" cy="2106930"/>
          </a:xfrm>
          <a:prstGeom prst="rect">
            <a:avLst/>
          </a:prstGeom>
          <a:noFill/>
          <a:ln/>
        </p:spPr>
        <p:txBody>
          <a:bodyPr wrap="square" rtlCol="0" anchor="t"/>
          <a:lstStyle/>
          <a:p>
            <a:pPr marL="0" indent="0" algn="ctr">
              <a:lnSpc>
                <a:spcPts val="2075"/>
              </a:lnSpc>
              <a:buNone/>
            </a:pPr>
            <a:r>
              <a:rPr lang="en-US" sz="1383" dirty="0">
                <a:solidFill>
                  <a:srgbClr val="E2E6E9"/>
                </a:solidFill>
                <a:latin typeface="Source Sans Pro" pitchFamily="34" charset="0"/>
                <a:ea typeface="Source Sans Pro" pitchFamily="34" charset="-122"/>
                <a:cs typeface="Source Sans Pro" pitchFamily="34" charset="-120"/>
              </a:rPr>
              <a:t>Each tire type has specific performance characteristics that can significantly influence lap times throughout a race. As tires wear down, their efficiency decreases, necessitating timely changes to maintain optimal performance.</a:t>
            </a:r>
            <a:endParaRPr lang="en-US" sz="1383" dirty="0"/>
          </a:p>
        </p:txBody>
      </p:sp>
      <p:sp>
        <p:nvSpPr>
          <p:cNvPr id="10" name="Shape 7"/>
          <p:cNvSpPr/>
          <p:nvPr/>
        </p:nvSpPr>
        <p:spPr>
          <a:xfrm>
            <a:off x="7117556" y="3506807"/>
            <a:ext cx="395168" cy="395168"/>
          </a:xfrm>
          <a:prstGeom prst="roundRect">
            <a:avLst>
              <a:gd name="adj" fmla="val 8001"/>
            </a:avLst>
          </a:prstGeom>
          <a:solidFill>
            <a:srgbClr val="303132"/>
          </a:solidFill>
          <a:ln/>
        </p:spPr>
      </p:sp>
      <p:sp>
        <p:nvSpPr>
          <p:cNvPr id="11" name="Text 8"/>
          <p:cNvSpPr/>
          <p:nvPr/>
        </p:nvSpPr>
        <p:spPr>
          <a:xfrm>
            <a:off x="7245668" y="3584555"/>
            <a:ext cx="138946" cy="239554"/>
          </a:xfrm>
          <a:prstGeom prst="rect">
            <a:avLst/>
          </a:prstGeom>
          <a:noFill/>
          <a:ln/>
        </p:spPr>
        <p:txBody>
          <a:bodyPr wrap="none" rtlCol="0" anchor="t"/>
          <a:lstStyle/>
          <a:p>
            <a:pPr marL="0" indent="0" algn="ctr">
              <a:lnSpc>
                <a:spcPts val="1886"/>
              </a:lnSpc>
              <a:buNone/>
            </a:pPr>
            <a:r>
              <a:rPr lang="en-US" sz="1886" b="1" kern="0" spc="-19" dirty="0">
                <a:solidFill>
                  <a:srgbClr val="E2E6E9"/>
                </a:solidFill>
                <a:latin typeface="Montserrat" pitchFamily="34" charset="0"/>
                <a:ea typeface="Montserrat" pitchFamily="34" charset="-122"/>
                <a:cs typeface="Montserrat" pitchFamily="34" charset="-120"/>
              </a:rPr>
              <a:t>2</a:t>
            </a:r>
            <a:endParaRPr lang="en-US" sz="1886" dirty="0"/>
          </a:p>
        </p:txBody>
      </p:sp>
      <p:sp>
        <p:nvSpPr>
          <p:cNvPr id="12" name="Text 9"/>
          <p:cNvSpPr/>
          <p:nvPr/>
        </p:nvSpPr>
        <p:spPr>
          <a:xfrm>
            <a:off x="6111002" y="4494728"/>
            <a:ext cx="2408158" cy="249436"/>
          </a:xfrm>
          <a:prstGeom prst="rect">
            <a:avLst/>
          </a:prstGeom>
          <a:noFill/>
          <a:ln/>
        </p:spPr>
        <p:txBody>
          <a:bodyPr wrap="none" rtlCol="0" anchor="t"/>
          <a:lstStyle/>
          <a:p>
            <a:pPr marL="0" indent="0" algn="ctr">
              <a:lnSpc>
                <a:spcPts val="1965"/>
              </a:lnSpc>
              <a:buNone/>
            </a:pPr>
            <a:r>
              <a:rPr lang="en-US" sz="1572" b="1" kern="0" spc="-16" dirty="0">
                <a:solidFill>
                  <a:srgbClr val="E2E6E9"/>
                </a:solidFill>
                <a:latin typeface="Montserrat" pitchFamily="34" charset="0"/>
                <a:ea typeface="Montserrat" pitchFamily="34" charset="-122"/>
                <a:cs typeface="Montserrat" pitchFamily="34" charset="-120"/>
              </a:rPr>
              <a:t>Dynamic Programming</a:t>
            </a:r>
            <a:endParaRPr lang="en-US" sz="1572" dirty="0"/>
          </a:p>
        </p:txBody>
      </p:sp>
      <p:sp>
        <p:nvSpPr>
          <p:cNvPr id="13" name="Text 10"/>
          <p:cNvSpPr/>
          <p:nvPr/>
        </p:nvSpPr>
        <p:spPr>
          <a:xfrm>
            <a:off x="6095524" y="4849535"/>
            <a:ext cx="2439233" cy="2897029"/>
          </a:xfrm>
          <a:prstGeom prst="rect">
            <a:avLst/>
          </a:prstGeom>
          <a:noFill/>
          <a:ln/>
        </p:spPr>
        <p:txBody>
          <a:bodyPr wrap="square" rtlCol="0" anchor="t"/>
          <a:lstStyle/>
          <a:p>
            <a:pPr marL="0" indent="0" algn="ctr">
              <a:lnSpc>
                <a:spcPts val="2075"/>
              </a:lnSpc>
              <a:buNone/>
            </a:pPr>
            <a:r>
              <a:rPr lang="en-US" sz="1383" dirty="0">
                <a:solidFill>
                  <a:srgbClr val="E2E6E9"/>
                </a:solidFill>
                <a:latin typeface="Source Sans Pro" pitchFamily="34" charset="0"/>
                <a:ea typeface="Source Sans Pro" pitchFamily="34" charset="-122"/>
                <a:cs typeface="Source Sans Pro" pitchFamily="34" charset="-120"/>
              </a:rPr>
              <a:t>We employ dynamic programming to develop a strategy that dynamically adjusts tire choices and changes intervals throughout the race. The goal is to find the optimal balance between tire performance and change time, ultimately leading to a significant reduction in total race completion time.</a:t>
            </a:r>
            <a:endParaRPr lang="en-US" sz="1383" dirty="0"/>
          </a:p>
        </p:txBody>
      </p:sp>
      <p:sp>
        <p:nvSpPr>
          <p:cNvPr id="14" name="Shape 11"/>
          <p:cNvSpPr/>
          <p:nvPr/>
        </p:nvSpPr>
        <p:spPr>
          <a:xfrm>
            <a:off x="10083641" y="3506807"/>
            <a:ext cx="395168" cy="395168"/>
          </a:xfrm>
          <a:prstGeom prst="roundRect">
            <a:avLst>
              <a:gd name="adj" fmla="val 8001"/>
            </a:avLst>
          </a:prstGeom>
          <a:solidFill>
            <a:srgbClr val="303132"/>
          </a:solidFill>
          <a:ln/>
        </p:spPr>
      </p:sp>
      <p:sp>
        <p:nvSpPr>
          <p:cNvPr id="15" name="Text 12"/>
          <p:cNvSpPr/>
          <p:nvPr/>
        </p:nvSpPr>
        <p:spPr>
          <a:xfrm>
            <a:off x="10211514" y="3584555"/>
            <a:ext cx="139422" cy="239554"/>
          </a:xfrm>
          <a:prstGeom prst="rect">
            <a:avLst/>
          </a:prstGeom>
          <a:noFill/>
          <a:ln/>
        </p:spPr>
        <p:txBody>
          <a:bodyPr wrap="none" rtlCol="0" anchor="t"/>
          <a:lstStyle/>
          <a:p>
            <a:pPr marL="0" indent="0" algn="ctr">
              <a:lnSpc>
                <a:spcPts val="1886"/>
              </a:lnSpc>
              <a:buNone/>
            </a:pPr>
            <a:r>
              <a:rPr lang="en-US" sz="1886" b="1" kern="0" spc="-19" dirty="0">
                <a:solidFill>
                  <a:srgbClr val="E2E6E9"/>
                </a:solidFill>
                <a:latin typeface="Montserrat" pitchFamily="34" charset="0"/>
                <a:ea typeface="Montserrat" pitchFamily="34" charset="-122"/>
                <a:cs typeface="Montserrat" pitchFamily="34" charset="-120"/>
              </a:rPr>
              <a:t>3</a:t>
            </a:r>
            <a:endParaRPr lang="en-US" sz="1886" dirty="0"/>
          </a:p>
        </p:txBody>
      </p:sp>
      <p:sp>
        <p:nvSpPr>
          <p:cNvPr id="16" name="Text 13"/>
          <p:cNvSpPr/>
          <p:nvPr/>
        </p:nvSpPr>
        <p:spPr>
          <a:xfrm>
            <a:off x="9249489" y="4494728"/>
            <a:ext cx="2063353" cy="249436"/>
          </a:xfrm>
          <a:prstGeom prst="rect">
            <a:avLst/>
          </a:prstGeom>
          <a:noFill/>
          <a:ln/>
        </p:spPr>
        <p:txBody>
          <a:bodyPr wrap="none" rtlCol="0" anchor="t"/>
          <a:lstStyle/>
          <a:p>
            <a:pPr marL="0" indent="0" algn="ctr">
              <a:lnSpc>
                <a:spcPts val="1965"/>
              </a:lnSpc>
              <a:buNone/>
            </a:pPr>
            <a:r>
              <a:rPr lang="en-US" sz="1572" b="1" kern="0" spc="-16" dirty="0">
                <a:solidFill>
                  <a:srgbClr val="E2E6E9"/>
                </a:solidFill>
                <a:latin typeface="Montserrat" pitchFamily="34" charset="0"/>
                <a:ea typeface="Montserrat" pitchFamily="34" charset="-122"/>
                <a:cs typeface="Montserrat" pitchFamily="34" charset="-120"/>
              </a:rPr>
              <a:t>Predictive Modeling</a:t>
            </a:r>
            <a:endParaRPr lang="en-US" sz="1572" dirty="0"/>
          </a:p>
        </p:txBody>
      </p:sp>
      <p:sp>
        <p:nvSpPr>
          <p:cNvPr id="17" name="Text 14"/>
          <p:cNvSpPr/>
          <p:nvPr/>
        </p:nvSpPr>
        <p:spPr>
          <a:xfrm>
            <a:off x="9061609" y="4849535"/>
            <a:ext cx="2439233" cy="2897029"/>
          </a:xfrm>
          <a:prstGeom prst="rect">
            <a:avLst/>
          </a:prstGeom>
          <a:noFill/>
          <a:ln/>
        </p:spPr>
        <p:txBody>
          <a:bodyPr wrap="square" rtlCol="0" anchor="t"/>
          <a:lstStyle/>
          <a:p>
            <a:pPr marL="0" indent="0" algn="ctr">
              <a:lnSpc>
                <a:spcPts val="2075"/>
              </a:lnSpc>
              <a:buNone/>
            </a:pPr>
            <a:r>
              <a:rPr lang="en-US" sz="1383" dirty="0">
                <a:solidFill>
                  <a:srgbClr val="E2E6E9"/>
                </a:solidFill>
                <a:latin typeface="Source Sans Pro" pitchFamily="34" charset="0"/>
                <a:ea typeface="Source Sans Pro" pitchFamily="34" charset="-122"/>
                <a:cs typeface="Source Sans Pro" pitchFamily="34" charset="-120"/>
              </a:rPr>
              <a:t>By analyzing historical tire performance data, we can build models that accurately predict lap times for different tire types under various conditions. These models are then used within a dynamic programming framework to develop a strategy that dynamically adjusts tire choices and changes intervals throughout the race.</a:t>
            </a:r>
            <a:endParaRPr lang="en-US" sz="138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19852481"/>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10972800" y="0"/>
            <a:ext cx="3657600" cy="19852481"/>
          </a:xfrm>
          <a:prstGeom prst="rect">
            <a:avLst/>
          </a:prstGeom>
        </p:spPr>
      </p:pic>
      <p:pic>
        <p:nvPicPr>
          <p:cNvPr id="5" name="Image 1" descr="preencoded.png"/>
          <p:cNvPicPr>
            <a:picLocks noChangeAspect="1"/>
          </p:cNvPicPr>
          <p:nvPr/>
        </p:nvPicPr>
        <p:blipFill>
          <a:blip r:embed="rId4"/>
          <a:stretch>
            <a:fillRect/>
          </a:stretch>
        </p:blipFill>
        <p:spPr>
          <a:xfrm>
            <a:off x="11188779" y="8740854"/>
            <a:ext cx="3225522" cy="2370773"/>
          </a:xfrm>
          <a:prstGeom prst="rect">
            <a:avLst/>
          </a:prstGeom>
        </p:spPr>
      </p:pic>
      <p:sp>
        <p:nvSpPr>
          <p:cNvPr id="6" name="Text 2"/>
          <p:cNvSpPr/>
          <p:nvPr/>
        </p:nvSpPr>
        <p:spPr>
          <a:xfrm>
            <a:off x="1195268" y="475178"/>
            <a:ext cx="3927753" cy="490895"/>
          </a:xfrm>
          <a:prstGeom prst="rect">
            <a:avLst/>
          </a:prstGeom>
          <a:noFill/>
          <a:ln/>
        </p:spPr>
        <p:txBody>
          <a:bodyPr wrap="non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Coding</a:t>
            </a:r>
            <a:endParaRPr lang="en-US" sz="3093" dirty="0"/>
          </a:p>
        </p:txBody>
      </p:sp>
      <p:sp>
        <p:nvSpPr>
          <p:cNvPr id="7" name="Shape 3"/>
          <p:cNvSpPr/>
          <p:nvPr/>
        </p:nvSpPr>
        <p:spPr>
          <a:xfrm>
            <a:off x="1195268" y="1225272"/>
            <a:ext cx="8582144" cy="18152031"/>
          </a:xfrm>
          <a:prstGeom prst="roundRect">
            <a:avLst>
              <a:gd name="adj" fmla="val 362"/>
            </a:avLst>
          </a:prstGeom>
          <a:solidFill>
            <a:srgbClr val="262626"/>
          </a:solidFill>
          <a:ln/>
        </p:spPr>
      </p:sp>
      <p:sp>
        <p:nvSpPr>
          <p:cNvPr id="8" name="Shape 4"/>
          <p:cNvSpPr/>
          <p:nvPr/>
        </p:nvSpPr>
        <p:spPr>
          <a:xfrm>
            <a:off x="1186696" y="1225272"/>
            <a:ext cx="8599289" cy="18152031"/>
          </a:xfrm>
          <a:prstGeom prst="roundRect">
            <a:avLst>
              <a:gd name="adj" fmla="val 301"/>
            </a:avLst>
          </a:prstGeom>
          <a:solidFill>
            <a:srgbClr val="262626"/>
          </a:solidFill>
          <a:ln/>
        </p:spPr>
      </p:sp>
      <p:sp>
        <p:nvSpPr>
          <p:cNvPr id="9" name="Text 5"/>
          <p:cNvSpPr/>
          <p:nvPr/>
        </p:nvSpPr>
        <p:spPr>
          <a:xfrm>
            <a:off x="1359456" y="1354812"/>
            <a:ext cx="8253770" cy="17892951"/>
          </a:xfrm>
          <a:prstGeom prst="rect">
            <a:avLst/>
          </a:prstGeom>
          <a:noFill/>
          <a:ln/>
        </p:spPr>
        <p:txBody>
          <a:bodyPr wrap="square" rtlCol="0" anchor="t"/>
          <a:lstStyle/>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import java. Util.Arrays;</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public class RaceFinishTime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public static int minimumFinishTime(int\[\]\[\] tires, int change time, int numLaps)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dp = new int\[numLaps + 1\];</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Arrays.fill(dp, Integer.MAX\_VALUE);</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dp\[0\] = 0;</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maxLaps = 20;</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minTimeSingleTire = new int\[maxLaps + 1\];</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Arrays.fill(minTimeSingleTire, Integer.MAX\_VALUE);</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for (int\[\] tire : tires)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f = tire\[0\];</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r = tire\[1\];</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currentTime = 0;</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for (int lap = 1; lap &lt;= maxLaps; lap++)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currentTime += f \* Math.pow(r, lap - 1);</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if (currentTime &gt; 1e7)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break;</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minTimeSingleTire\[lap\] = Math.min(minTimeSingleTire\[lap\], </a:t>
            </a:r>
            <a:r>
              <a:rPr lang="en-US" sz="1361" dirty="0" err="1">
                <a:solidFill>
                  <a:srgbClr val="E2E6E9"/>
                </a:solidFill>
                <a:highlight>
                  <a:srgbClr val="262626"/>
                </a:highlight>
                <a:latin typeface="Consolas" pitchFamily="34" charset="0"/>
                <a:ea typeface="Consolas" pitchFamily="34" charset="-122"/>
                <a:cs typeface="Consolas" pitchFamily="34" charset="-120"/>
              </a:rPr>
              <a:t>currentTime</a:t>
            </a: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for (int i = 1; i &lt;= numLaps; i++)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for (int lap = 1; lap &lt;= Math.min(i, maxLaps); lap++)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dp\[i\] = Math.min(dp\[i\], dp\[i - lap\] + minTimeSingleTire\[lap\] + (i == lap ? 0 : change time));</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return dp\[numLaps\];</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public static void main(String\[\] args)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tires = {{2, 3}, {3, 4}};</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changeTime = 5;</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int numLaps = 4;</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System.out.println("Out Put : " +minimumFinishTime(tires, changeTime, numLaps) +" seconds ");</a:t>
            </a:r>
            <a:endParaRPr lang="en-US" sz="1361" dirty="0"/>
          </a:p>
          <a:p>
            <a:pPr marL="0" indent="0">
              <a:lnSpc>
                <a:spcPts val="2041"/>
              </a:lnSpc>
              <a:buNone/>
            </a:pP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a:p>
            <a:pPr marL="0" indent="0">
              <a:lnSpc>
                <a:spcPts val="2041"/>
              </a:lnSpc>
              <a:buNone/>
            </a:pPr>
            <a:r>
              <a:rPr lang="en-US" sz="1361" dirty="0">
                <a:solidFill>
                  <a:srgbClr val="E2E6E9"/>
                </a:solidFill>
                <a:highlight>
                  <a:srgbClr val="262626"/>
                </a:highlight>
                <a:latin typeface="Consolas" pitchFamily="34" charset="0"/>
                <a:ea typeface="Consolas" pitchFamily="34" charset="-122"/>
                <a:cs typeface="Consolas" pitchFamily="34" charset="-120"/>
              </a:rPr>
              <a:t>}</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5" name="Text 2"/>
          <p:cNvSpPr/>
          <p:nvPr/>
        </p:nvSpPr>
        <p:spPr>
          <a:xfrm>
            <a:off x="555566" y="720982"/>
            <a:ext cx="5611058"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Result Screenshot</a:t>
            </a:r>
            <a:endParaRPr lang="en-US" sz="4418" dirty="0"/>
          </a:p>
        </p:txBody>
      </p:sp>
      <p:sp>
        <p:nvSpPr>
          <p:cNvPr id="6" name="Shape 3"/>
          <p:cNvSpPr/>
          <p:nvPr/>
        </p:nvSpPr>
        <p:spPr>
          <a:xfrm>
            <a:off x="601980" y="1911874"/>
            <a:ext cx="3195281" cy="712351"/>
          </a:xfrm>
          <a:prstGeom prst="roundRect">
            <a:avLst>
              <a:gd name="adj" fmla="val 6238"/>
            </a:avLst>
          </a:prstGeom>
          <a:noFill/>
          <a:ln w="15240">
            <a:solidFill>
              <a:srgbClr val="FFFFFF">
                <a:alpha val="24000"/>
              </a:srgbClr>
            </a:solidFill>
            <a:prstDash val="solid"/>
          </a:ln>
        </p:spPr>
      </p:sp>
      <p:sp>
        <p:nvSpPr>
          <p:cNvPr id="8" name="Text 5"/>
          <p:cNvSpPr/>
          <p:nvPr/>
        </p:nvSpPr>
        <p:spPr>
          <a:xfrm>
            <a:off x="855941" y="1972582"/>
            <a:ext cx="3195280" cy="370403"/>
          </a:xfrm>
          <a:prstGeom prst="rect">
            <a:avLst/>
          </a:prstGeom>
          <a:noFill/>
          <a:ln/>
        </p:spPr>
        <p:txBody>
          <a:bodyPr wrap="non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Output</a:t>
            </a:r>
            <a:endParaRPr lang="en-US" sz="1944" dirty="0"/>
          </a:p>
        </p:txBody>
      </p:sp>
      <p:sp>
        <p:nvSpPr>
          <p:cNvPr id="9" name="Text 6"/>
          <p:cNvSpPr/>
          <p:nvPr/>
        </p:nvSpPr>
        <p:spPr>
          <a:xfrm>
            <a:off x="2067878" y="1972582"/>
            <a:ext cx="3195280" cy="370403"/>
          </a:xfrm>
          <a:prstGeom prst="rect">
            <a:avLst/>
          </a:prstGeom>
          <a:noFill/>
          <a:ln/>
        </p:spPr>
        <p:txBody>
          <a:bodyPr wrap="non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21 seconds</a:t>
            </a:r>
            <a:endParaRPr lang="en-US" sz="1944" dirty="0"/>
          </a:p>
        </p:txBody>
      </p:sp>
      <p:pic>
        <p:nvPicPr>
          <p:cNvPr id="12" name="Picture 11">
            <a:extLst>
              <a:ext uri="{FF2B5EF4-FFF2-40B4-BE49-F238E27FC236}">
                <a16:creationId xmlns:a16="http://schemas.microsoft.com/office/drawing/2014/main" id="{B88DF940-F879-FCD0-651D-4C681EDB5021}"/>
              </a:ext>
            </a:extLst>
          </p:cNvPr>
          <p:cNvPicPr>
            <a:picLocks noChangeAspect="1"/>
          </p:cNvPicPr>
          <p:nvPr/>
        </p:nvPicPr>
        <p:blipFill>
          <a:blip r:embed="rId3"/>
          <a:stretch>
            <a:fillRect/>
          </a:stretch>
        </p:blipFill>
        <p:spPr>
          <a:xfrm>
            <a:off x="4399240" y="1776189"/>
            <a:ext cx="9708359" cy="54609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1553170" y="638889"/>
            <a:ext cx="5465802" cy="659249"/>
          </a:xfrm>
          <a:prstGeom prst="rect">
            <a:avLst/>
          </a:prstGeom>
          <a:noFill/>
          <a:ln/>
        </p:spPr>
        <p:txBody>
          <a:bodyPr wrap="none" rtlCol="0" anchor="t"/>
          <a:lstStyle/>
          <a:p>
            <a:pPr marL="0" indent="0">
              <a:lnSpc>
                <a:spcPts val="5191"/>
              </a:lnSpc>
              <a:buNone/>
            </a:pPr>
            <a:r>
              <a:rPr lang="en-US" sz="4153" b="1" kern="0" spc="-42" dirty="0">
                <a:solidFill>
                  <a:srgbClr val="FFFFFF"/>
                </a:solidFill>
                <a:latin typeface="Montserrat" pitchFamily="34" charset="0"/>
                <a:ea typeface="Montserrat" pitchFamily="34" charset="-122"/>
                <a:cs typeface="Montserrat" pitchFamily="34" charset="-120"/>
              </a:rPr>
              <a:t>Complexity Analysis</a:t>
            </a:r>
            <a:endParaRPr lang="en-US" sz="4153" dirty="0"/>
          </a:p>
        </p:txBody>
      </p:sp>
      <p:sp>
        <p:nvSpPr>
          <p:cNvPr id="5" name="Text 3"/>
          <p:cNvSpPr/>
          <p:nvPr/>
        </p:nvSpPr>
        <p:spPr>
          <a:xfrm>
            <a:off x="1553170" y="1878211"/>
            <a:ext cx="2636996" cy="329565"/>
          </a:xfrm>
          <a:prstGeom prst="rect">
            <a:avLst/>
          </a:prstGeom>
          <a:noFill/>
          <a:ln/>
        </p:spPr>
        <p:txBody>
          <a:bodyPr wrap="none" rtlCol="0" anchor="t"/>
          <a:lstStyle/>
          <a:p>
            <a:pPr marL="0" indent="0">
              <a:lnSpc>
                <a:spcPts val="2596"/>
              </a:lnSpc>
              <a:buNone/>
            </a:pPr>
            <a:r>
              <a:rPr lang="en-US" sz="2076" b="1" kern="0" spc="-21" dirty="0">
                <a:solidFill>
                  <a:srgbClr val="FFFFFF"/>
                </a:solidFill>
                <a:latin typeface="Montserrat" pitchFamily="34" charset="0"/>
                <a:ea typeface="Montserrat" pitchFamily="34" charset="-122"/>
                <a:cs typeface="Montserrat" pitchFamily="34" charset="-120"/>
              </a:rPr>
              <a:t>Best Case</a:t>
            </a:r>
            <a:endParaRPr lang="en-US" sz="2076" dirty="0"/>
          </a:p>
        </p:txBody>
      </p:sp>
      <p:sp>
        <p:nvSpPr>
          <p:cNvPr id="6" name="Text 4"/>
          <p:cNvSpPr/>
          <p:nvPr/>
        </p:nvSpPr>
        <p:spPr>
          <a:xfrm>
            <a:off x="1553170" y="2439829"/>
            <a:ext cx="3463528" cy="139207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The best case occurs when the optimal tire strategy is straightforward, with minimal tire changes needed.</a:t>
            </a:r>
            <a:endParaRPr lang="en-US" sz="1827" dirty="0"/>
          </a:p>
        </p:txBody>
      </p:sp>
      <p:sp>
        <p:nvSpPr>
          <p:cNvPr id="7" name="Text 5"/>
          <p:cNvSpPr/>
          <p:nvPr/>
        </p:nvSpPr>
        <p:spPr>
          <a:xfrm>
            <a:off x="1553170" y="4040743"/>
            <a:ext cx="3463528" cy="69603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Time Complexity: O (n), where n is the number of laps.</a:t>
            </a:r>
            <a:endParaRPr lang="en-US" sz="1827" dirty="0"/>
          </a:p>
        </p:txBody>
      </p:sp>
      <p:sp>
        <p:nvSpPr>
          <p:cNvPr id="8" name="Text 6"/>
          <p:cNvSpPr/>
          <p:nvPr/>
        </p:nvSpPr>
        <p:spPr>
          <a:xfrm>
            <a:off x="1553170" y="4945618"/>
            <a:ext cx="3463528" cy="104405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Space Complexity: O (n), as we only need to store the lap times and tire performance for each lap.</a:t>
            </a:r>
            <a:endParaRPr lang="en-US" sz="1827" dirty="0"/>
          </a:p>
        </p:txBody>
      </p:sp>
      <p:sp>
        <p:nvSpPr>
          <p:cNvPr id="9" name="Text 7"/>
          <p:cNvSpPr/>
          <p:nvPr/>
        </p:nvSpPr>
        <p:spPr>
          <a:xfrm>
            <a:off x="5590342" y="1878211"/>
            <a:ext cx="2636996" cy="329565"/>
          </a:xfrm>
          <a:prstGeom prst="rect">
            <a:avLst/>
          </a:prstGeom>
          <a:noFill/>
          <a:ln/>
        </p:spPr>
        <p:txBody>
          <a:bodyPr wrap="none" rtlCol="0" anchor="t"/>
          <a:lstStyle/>
          <a:p>
            <a:pPr marL="0" indent="0">
              <a:lnSpc>
                <a:spcPts val="2596"/>
              </a:lnSpc>
              <a:buNone/>
            </a:pPr>
            <a:r>
              <a:rPr lang="en-US" sz="2076" b="1" kern="0" spc="-21" dirty="0">
                <a:solidFill>
                  <a:srgbClr val="FFFFFF"/>
                </a:solidFill>
                <a:latin typeface="Montserrat" pitchFamily="34" charset="0"/>
                <a:ea typeface="Montserrat" pitchFamily="34" charset="-122"/>
                <a:cs typeface="Montserrat" pitchFamily="34" charset="-120"/>
              </a:rPr>
              <a:t>Worst Case</a:t>
            </a:r>
            <a:endParaRPr lang="en-US" sz="2076" dirty="0"/>
          </a:p>
        </p:txBody>
      </p:sp>
      <p:sp>
        <p:nvSpPr>
          <p:cNvPr id="10" name="Text 8"/>
          <p:cNvSpPr/>
          <p:nvPr/>
        </p:nvSpPr>
        <p:spPr>
          <a:xfrm>
            <a:off x="5590342" y="2439829"/>
            <a:ext cx="3463528" cy="1740098"/>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The worst case occurs when the algorithm has to explore many possible tire changes and combinations due to high variability in tire performance.</a:t>
            </a:r>
            <a:endParaRPr lang="en-US" sz="1827" dirty="0"/>
          </a:p>
        </p:txBody>
      </p:sp>
      <p:sp>
        <p:nvSpPr>
          <p:cNvPr id="11" name="Text 9"/>
          <p:cNvSpPr/>
          <p:nvPr/>
        </p:nvSpPr>
        <p:spPr>
          <a:xfrm>
            <a:off x="5590342" y="4388763"/>
            <a:ext cx="3463528" cy="1740098"/>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Time Complexity: O (n \* m \* k), where n is the number of laps, m is the number of tire types, and k is the maximum number of laps a tire can last before needing a change.</a:t>
            </a:r>
            <a:endParaRPr lang="en-US" sz="1827" dirty="0"/>
          </a:p>
        </p:txBody>
      </p:sp>
      <p:sp>
        <p:nvSpPr>
          <p:cNvPr id="12" name="Text 10"/>
          <p:cNvSpPr/>
          <p:nvPr/>
        </p:nvSpPr>
        <p:spPr>
          <a:xfrm>
            <a:off x="5590342" y="6337697"/>
            <a:ext cx="3463528" cy="104405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Space Complexity: O (n \* m), since we need to store the results for each lap and tire combination.</a:t>
            </a:r>
            <a:endParaRPr lang="en-US" sz="1827" dirty="0"/>
          </a:p>
        </p:txBody>
      </p:sp>
      <p:sp>
        <p:nvSpPr>
          <p:cNvPr id="13" name="Text 11"/>
          <p:cNvSpPr/>
          <p:nvPr/>
        </p:nvSpPr>
        <p:spPr>
          <a:xfrm>
            <a:off x="9627513" y="1878211"/>
            <a:ext cx="2636996" cy="329565"/>
          </a:xfrm>
          <a:prstGeom prst="rect">
            <a:avLst/>
          </a:prstGeom>
          <a:noFill/>
          <a:ln/>
        </p:spPr>
        <p:txBody>
          <a:bodyPr wrap="none" rtlCol="0" anchor="t"/>
          <a:lstStyle/>
          <a:p>
            <a:pPr marL="0" indent="0">
              <a:lnSpc>
                <a:spcPts val="2596"/>
              </a:lnSpc>
              <a:buNone/>
            </a:pPr>
            <a:r>
              <a:rPr lang="en-US" sz="2076" b="1" kern="0" spc="-21" dirty="0">
                <a:solidFill>
                  <a:srgbClr val="FFFFFF"/>
                </a:solidFill>
                <a:latin typeface="Montserrat" pitchFamily="34" charset="0"/>
                <a:ea typeface="Montserrat" pitchFamily="34" charset="-122"/>
                <a:cs typeface="Montserrat" pitchFamily="34" charset="-120"/>
              </a:rPr>
              <a:t>Average Case</a:t>
            </a:r>
            <a:endParaRPr lang="en-US" sz="2076" dirty="0"/>
          </a:p>
        </p:txBody>
      </p:sp>
      <p:sp>
        <p:nvSpPr>
          <p:cNvPr id="14" name="Text 12"/>
          <p:cNvSpPr/>
          <p:nvPr/>
        </p:nvSpPr>
        <p:spPr>
          <a:xfrm>
            <a:off x="9627513" y="2439829"/>
            <a:ext cx="3463528" cy="139207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The average case represents typical race conditions where the algorithm explores a moderate number of tire change strategies.</a:t>
            </a:r>
            <a:endParaRPr lang="en-US" sz="1827" dirty="0"/>
          </a:p>
        </p:txBody>
      </p:sp>
      <p:sp>
        <p:nvSpPr>
          <p:cNvPr id="15" name="Text 13"/>
          <p:cNvSpPr/>
          <p:nvPr/>
        </p:nvSpPr>
        <p:spPr>
          <a:xfrm>
            <a:off x="9627513" y="4040743"/>
            <a:ext cx="3463528" cy="104405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Time Complexity: O (n \* m), where n is the number of laps and m is the number of tire types.</a:t>
            </a:r>
            <a:endParaRPr lang="en-US" sz="1827" dirty="0"/>
          </a:p>
        </p:txBody>
      </p:sp>
      <p:sp>
        <p:nvSpPr>
          <p:cNvPr id="16" name="Text 14"/>
          <p:cNvSpPr/>
          <p:nvPr/>
        </p:nvSpPr>
        <p:spPr>
          <a:xfrm>
            <a:off x="9627513" y="5293638"/>
            <a:ext cx="3463528" cy="1392079"/>
          </a:xfrm>
          <a:prstGeom prst="rect">
            <a:avLst/>
          </a:prstGeom>
          <a:noFill/>
          <a:ln/>
        </p:spPr>
        <p:txBody>
          <a:bodyPr wrap="square" rtlCol="0" anchor="t"/>
          <a:lstStyle/>
          <a:p>
            <a:pPr marL="0" indent="0">
              <a:lnSpc>
                <a:spcPts val="2741"/>
              </a:lnSpc>
              <a:buNone/>
            </a:pPr>
            <a:r>
              <a:rPr lang="en-US" sz="1827" dirty="0">
                <a:solidFill>
                  <a:srgbClr val="E2E6E9"/>
                </a:solidFill>
                <a:latin typeface="Source Sans Pro" pitchFamily="34" charset="0"/>
                <a:ea typeface="Source Sans Pro" pitchFamily="34" charset="-122"/>
                <a:cs typeface="Source Sans Pro" pitchFamily="34" charset="-120"/>
              </a:rPr>
              <a:t>Space Complexity: O (n \* m), similar to the worst case but with fewer combinations needing exploration.</a:t>
            </a:r>
            <a:endParaRPr lang="en-US" sz="18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36815" y="355163"/>
            <a:ext cx="5012769" cy="7519154"/>
          </a:xfrm>
          <a:prstGeom prst="rect">
            <a:avLst/>
          </a:prstGeom>
        </p:spPr>
      </p:pic>
      <p:sp>
        <p:nvSpPr>
          <p:cNvPr id="6" name="Text 2"/>
          <p:cNvSpPr/>
          <p:nvPr/>
        </p:nvSpPr>
        <p:spPr>
          <a:xfrm>
            <a:off x="6149578" y="947857"/>
            <a:ext cx="4306967" cy="538282"/>
          </a:xfrm>
          <a:prstGeom prst="rect">
            <a:avLst/>
          </a:prstGeom>
          <a:noFill/>
          <a:ln/>
        </p:spPr>
        <p:txBody>
          <a:bodyPr wrap="none" rtlCol="0" anchor="t"/>
          <a:lstStyle/>
          <a:p>
            <a:pPr marL="0" indent="0">
              <a:lnSpc>
                <a:spcPts val="4239"/>
              </a:lnSpc>
              <a:buNone/>
            </a:pPr>
            <a:r>
              <a:rPr lang="en-US" sz="3391" b="1" kern="0" spc="-34" dirty="0">
                <a:solidFill>
                  <a:srgbClr val="FFFFFF"/>
                </a:solidFill>
                <a:latin typeface="Montserrat" pitchFamily="34" charset="0"/>
                <a:ea typeface="Montserrat" pitchFamily="34" charset="-122"/>
                <a:cs typeface="Montserrat" pitchFamily="34" charset="-120"/>
              </a:rPr>
              <a:t>Conclusion</a:t>
            </a:r>
            <a:endParaRPr lang="en-US" sz="3391" dirty="0"/>
          </a:p>
        </p:txBody>
      </p:sp>
      <p:sp>
        <p:nvSpPr>
          <p:cNvPr id="7" name="Shape 3"/>
          <p:cNvSpPr/>
          <p:nvPr/>
        </p:nvSpPr>
        <p:spPr>
          <a:xfrm>
            <a:off x="6149578" y="1983462"/>
            <a:ext cx="426363" cy="426363"/>
          </a:xfrm>
          <a:prstGeom prst="roundRect">
            <a:avLst>
              <a:gd name="adj" fmla="val 8001"/>
            </a:avLst>
          </a:prstGeom>
          <a:solidFill>
            <a:srgbClr val="303132"/>
          </a:solidFill>
          <a:ln/>
        </p:spPr>
      </p:sp>
      <p:sp>
        <p:nvSpPr>
          <p:cNvPr id="8" name="Text 4"/>
          <p:cNvSpPr/>
          <p:nvPr/>
        </p:nvSpPr>
        <p:spPr>
          <a:xfrm>
            <a:off x="6313408" y="2067401"/>
            <a:ext cx="98703" cy="258366"/>
          </a:xfrm>
          <a:prstGeom prst="rect">
            <a:avLst/>
          </a:prstGeom>
          <a:noFill/>
          <a:ln/>
        </p:spPr>
        <p:txBody>
          <a:bodyPr wrap="none" rtlCol="0" anchor="t"/>
          <a:lstStyle/>
          <a:p>
            <a:pPr marL="0" indent="0" algn="ctr">
              <a:lnSpc>
                <a:spcPts val="2035"/>
              </a:lnSpc>
              <a:buNone/>
            </a:pPr>
            <a:r>
              <a:rPr lang="en-US" sz="2035" b="1" kern="0" spc="-20" dirty="0">
                <a:solidFill>
                  <a:srgbClr val="E2E6E9"/>
                </a:solidFill>
                <a:latin typeface="Montserrat" pitchFamily="34" charset="0"/>
                <a:ea typeface="Montserrat" pitchFamily="34" charset="-122"/>
                <a:cs typeface="Montserrat" pitchFamily="34" charset="-120"/>
              </a:rPr>
              <a:t>1</a:t>
            </a:r>
            <a:endParaRPr lang="en-US" sz="2035" dirty="0"/>
          </a:p>
        </p:txBody>
      </p:sp>
      <p:sp>
        <p:nvSpPr>
          <p:cNvPr id="9" name="Text 5"/>
          <p:cNvSpPr/>
          <p:nvPr/>
        </p:nvSpPr>
        <p:spPr>
          <a:xfrm>
            <a:off x="6765369" y="1983462"/>
            <a:ext cx="2336959" cy="269200"/>
          </a:xfrm>
          <a:prstGeom prst="rect">
            <a:avLst/>
          </a:prstGeom>
          <a:noFill/>
          <a:ln/>
        </p:spPr>
        <p:txBody>
          <a:bodyPr wrap="none" rtlCol="0" anchor="t"/>
          <a:lstStyle/>
          <a:p>
            <a:pPr marL="0" indent="0">
              <a:lnSpc>
                <a:spcPts val="2120"/>
              </a:lnSpc>
              <a:buNone/>
            </a:pPr>
            <a:r>
              <a:rPr lang="en-US" sz="1696" b="1" kern="0" spc="-17" dirty="0">
                <a:solidFill>
                  <a:srgbClr val="E2E6E9"/>
                </a:solidFill>
                <a:latin typeface="Montserrat" pitchFamily="34" charset="0"/>
                <a:ea typeface="Montserrat" pitchFamily="34" charset="-122"/>
                <a:cs typeface="Montserrat" pitchFamily="34" charset="-120"/>
              </a:rPr>
              <a:t>Optimized Strategies</a:t>
            </a:r>
            <a:endParaRPr lang="en-US" sz="1696" dirty="0"/>
          </a:p>
        </p:txBody>
      </p:sp>
      <p:sp>
        <p:nvSpPr>
          <p:cNvPr id="10" name="Text 6"/>
          <p:cNvSpPr/>
          <p:nvPr/>
        </p:nvSpPr>
        <p:spPr>
          <a:xfrm>
            <a:off x="6765369" y="2366367"/>
            <a:ext cx="7201853" cy="568643"/>
          </a:xfrm>
          <a:prstGeom prst="rect">
            <a:avLst/>
          </a:prstGeom>
          <a:noFill/>
          <a:ln/>
        </p:spPr>
        <p:txBody>
          <a:bodyPr wrap="square" rtlCol="0" anchor="t"/>
          <a:lstStyle/>
          <a:p>
            <a:pPr marL="0" indent="0">
              <a:lnSpc>
                <a:spcPts val="2238"/>
              </a:lnSpc>
              <a:buNone/>
            </a:pPr>
            <a:r>
              <a:rPr lang="en-US" sz="1492" dirty="0">
                <a:solidFill>
                  <a:srgbClr val="E2E6E9"/>
                </a:solidFill>
                <a:latin typeface="Source Sans Pro" pitchFamily="34" charset="0"/>
                <a:ea typeface="Source Sans Pro" pitchFamily="34" charset="-122"/>
                <a:cs typeface="Source Sans Pro" pitchFamily="34" charset="-120"/>
              </a:rPr>
              <a:t>Our optimized strategies can significantly reduce race completion times compared to traditional methods.</a:t>
            </a:r>
            <a:endParaRPr lang="en-US" sz="1492" dirty="0"/>
          </a:p>
        </p:txBody>
      </p:sp>
      <p:sp>
        <p:nvSpPr>
          <p:cNvPr id="11" name="Shape 7"/>
          <p:cNvSpPr/>
          <p:nvPr/>
        </p:nvSpPr>
        <p:spPr>
          <a:xfrm>
            <a:off x="6149578" y="3337560"/>
            <a:ext cx="426363" cy="426363"/>
          </a:xfrm>
          <a:prstGeom prst="roundRect">
            <a:avLst>
              <a:gd name="adj" fmla="val 8001"/>
            </a:avLst>
          </a:prstGeom>
          <a:solidFill>
            <a:srgbClr val="303132"/>
          </a:solidFill>
          <a:ln/>
        </p:spPr>
      </p:sp>
      <p:sp>
        <p:nvSpPr>
          <p:cNvPr id="12" name="Text 8"/>
          <p:cNvSpPr/>
          <p:nvPr/>
        </p:nvSpPr>
        <p:spPr>
          <a:xfrm>
            <a:off x="6287810" y="3421499"/>
            <a:ext cx="149900" cy="258366"/>
          </a:xfrm>
          <a:prstGeom prst="rect">
            <a:avLst/>
          </a:prstGeom>
          <a:noFill/>
          <a:ln/>
        </p:spPr>
        <p:txBody>
          <a:bodyPr wrap="none" rtlCol="0" anchor="t"/>
          <a:lstStyle/>
          <a:p>
            <a:pPr marL="0" indent="0" algn="ctr">
              <a:lnSpc>
                <a:spcPts val="2035"/>
              </a:lnSpc>
              <a:buNone/>
            </a:pPr>
            <a:r>
              <a:rPr lang="en-US" sz="2035" b="1" kern="0" spc="-20" dirty="0">
                <a:solidFill>
                  <a:srgbClr val="E2E6E9"/>
                </a:solidFill>
                <a:latin typeface="Montserrat" pitchFamily="34" charset="0"/>
                <a:ea typeface="Montserrat" pitchFamily="34" charset="-122"/>
                <a:cs typeface="Montserrat" pitchFamily="34" charset="-120"/>
              </a:rPr>
              <a:t>2</a:t>
            </a:r>
            <a:endParaRPr lang="en-US" sz="2035" dirty="0"/>
          </a:p>
        </p:txBody>
      </p:sp>
      <p:sp>
        <p:nvSpPr>
          <p:cNvPr id="13" name="Text 9"/>
          <p:cNvSpPr/>
          <p:nvPr/>
        </p:nvSpPr>
        <p:spPr>
          <a:xfrm>
            <a:off x="6765369" y="3337560"/>
            <a:ext cx="2367320" cy="269200"/>
          </a:xfrm>
          <a:prstGeom prst="rect">
            <a:avLst/>
          </a:prstGeom>
          <a:noFill/>
          <a:ln/>
        </p:spPr>
        <p:txBody>
          <a:bodyPr wrap="none" rtlCol="0" anchor="t"/>
          <a:lstStyle/>
          <a:p>
            <a:pPr marL="0" indent="0">
              <a:lnSpc>
                <a:spcPts val="2120"/>
              </a:lnSpc>
              <a:buNone/>
            </a:pPr>
            <a:r>
              <a:rPr lang="en-US" sz="1696" b="1" kern="0" spc="-17" dirty="0">
                <a:solidFill>
                  <a:srgbClr val="E2E6E9"/>
                </a:solidFill>
                <a:latin typeface="Montserrat" pitchFamily="34" charset="0"/>
                <a:ea typeface="Montserrat" pitchFamily="34" charset="-122"/>
                <a:cs typeface="Montserrat" pitchFamily="34" charset="-120"/>
              </a:rPr>
              <a:t>Systematic Approach</a:t>
            </a:r>
            <a:endParaRPr lang="en-US" sz="1696" dirty="0"/>
          </a:p>
        </p:txBody>
      </p:sp>
      <p:sp>
        <p:nvSpPr>
          <p:cNvPr id="14" name="Text 10"/>
          <p:cNvSpPr/>
          <p:nvPr/>
        </p:nvSpPr>
        <p:spPr>
          <a:xfrm>
            <a:off x="6765369" y="3720465"/>
            <a:ext cx="7201853" cy="852964"/>
          </a:xfrm>
          <a:prstGeom prst="rect">
            <a:avLst/>
          </a:prstGeom>
          <a:noFill/>
          <a:ln/>
        </p:spPr>
        <p:txBody>
          <a:bodyPr wrap="square" rtlCol="0" anchor="t"/>
          <a:lstStyle/>
          <a:p>
            <a:pPr marL="0" indent="0">
              <a:lnSpc>
                <a:spcPts val="2238"/>
              </a:lnSpc>
              <a:buNone/>
            </a:pPr>
            <a:r>
              <a:rPr lang="en-US" sz="1492" dirty="0">
                <a:solidFill>
                  <a:srgbClr val="E2E6E9"/>
                </a:solidFill>
                <a:latin typeface="Source Sans Pro" pitchFamily="34" charset="0"/>
                <a:ea typeface="Source Sans Pro" pitchFamily="34" charset="-122"/>
                <a:cs typeface="Source Sans Pro" pitchFamily="34" charset="-120"/>
              </a:rPr>
              <a:t>Our methodology, which includes data collection, predictive modeling, dynamic programming setup, simulation, and evaluation, provides a systematic approach to solving the complex problem of tire management in racing.</a:t>
            </a:r>
            <a:endParaRPr lang="en-US" sz="1492" dirty="0"/>
          </a:p>
        </p:txBody>
      </p:sp>
      <p:sp>
        <p:nvSpPr>
          <p:cNvPr id="15" name="Shape 11"/>
          <p:cNvSpPr/>
          <p:nvPr/>
        </p:nvSpPr>
        <p:spPr>
          <a:xfrm>
            <a:off x="6149578" y="4975979"/>
            <a:ext cx="426363" cy="426363"/>
          </a:xfrm>
          <a:prstGeom prst="roundRect">
            <a:avLst>
              <a:gd name="adj" fmla="val 8001"/>
            </a:avLst>
          </a:prstGeom>
          <a:solidFill>
            <a:srgbClr val="303132"/>
          </a:solidFill>
          <a:ln/>
        </p:spPr>
      </p:sp>
      <p:sp>
        <p:nvSpPr>
          <p:cNvPr id="16" name="Text 12"/>
          <p:cNvSpPr/>
          <p:nvPr/>
        </p:nvSpPr>
        <p:spPr>
          <a:xfrm>
            <a:off x="6287572" y="5059918"/>
            <a:ext cx="150376" cy="258366"/>
          </a:xfrm>
          <a:prstGeom prst="rect">
            <a:avLst/>
          </a:prstGeom>
          <a:noFill/>
          <a:ln/>
        </p:spPr>
        <p:txBody>
          <a:bodyPr wrap="none" rtlCol="0" anchor="t"/>
          <a:lstStyle/>
          <a:p>
            <a:pPr marL="0" indent="0" algn="ctr">
              <a:lnSpc>
                <a:spcPts val="2035"/>
              </a:lnSpc>
              <a:buNone/>
            </a:pPr>
            <a:r>
              <a:rPr lang="en-US" sz="2035" b="1" kern="0" spc="-20" dirty="0">
                <a:solidFill>
                  <a:srgbClr val="E2E6E9"/>
                </a:solidFill>
                <a:latin typeface="Montserrat" pitchFamily="34" charset="0"/>
                <a:ea typeface="Montserrat" pitchFamily="34" charset="-122"/>
                <a:cs typeface="Montserrat" pitchFamily="34" charset="-120"/>
              </a:rPr>
              <a:t>3</a:t>
            </a:r>
            <a:endParaRPr lang="en-US" sz="2035" dirty="0"/>
          </a:p>
        </p:txBody>
      </p:sp>
      <p:sp>
        <p:nvSpPr>
          <p:cNvPr id="17" name="Text 13"/>
          <p:cNvSpPr/>
          <p:nvPr/>
        </p:nvSpPr>
        <p:spPr>
          <a:xfrm>
            <a:off x="6765369" y="4975979"/>
            <a:ext cx="2153483" cy="269200"/>
          </a:xfrm>
          <a:prstGeom prst="rect">
            <a:avLst/>
          </a:prstGeom>
          <a:noFill/>
          <a:ln/>
        </p:spPr>
        <p:txBody>
          <a:bodyPr wrap="none" rtlCol="0" anchor="t"/>
          <a:lstStyle/>
          <a:p>
            <a:pPr marL="0" indent="0">
              <a:lnSpc>
                <a:spcPts val="2120"/>
              </a:lnSpc>
              <a:buNone/>
            </a:pPr>
            <a:r>
              <a:rPr lang="en-US" sz="1696" b="1" kern="0" spc="-17" dirty="0">
                <a:solidFill>
                  <a:srgbClr val="E2E6E9"/>
                </a:solidFill>
                <a:latin typeface="Montserrat" pitchFamily="34" charset="0"/>
                <a:ea typeface="Montserrat" pitchFamily="34" charset="-122"/>
                <a:cs typeface="Montserrat" pitchFamily="34" charset="-120"/>
              </a:rPr>
              <a:t>Future Work</a:t>
            </a:r>
            <a:endParaRPr lang="en-US" sz="1696" dirty="0"/>
          </a:p>
        </p:txBody>
      </p:sp>
      <p:sp>
        <p:nvSpPr>
          <p:cNvPr id="18" name="Text 14"/>
          <p:cNvSpPr/>
          <p:nvPr/>
        </p:nvSpPr>
        <p:spPr>
          <a:xfrm>
            <a:off x="6765369" y="5358884"/>
            <a:ext cx="7201853" cy="568643"/>
          </a:xfrm>
          <a:prstGeom prst="rect">
            <a:avLst/>
          </a:prstGeom>
          <a:noFill/>
          <a:ln/>
        </p:spPr>
        <p:txBody>
          <a:bodyPr wrap="square" rtlCol="0" anchor="t"/>
          <a:lstStyle/>
          <a:p>
            <a:pPr marL="0" indent="0">
              <a:lnSpc>
                <a:spcPts val="2238"/>
              </a:lnSpc>
              <a:buNone/>
            </a:pPr>
            <a:r>
              <a:rPr lang="en-US" sz="1492" dirty="0">
                <a:solidFill>
                  <a:srgbClr val="E2E6E9"/>
                </a:solidFill>
                <a:latin typeface="Source Sans Pro" pitchFamily="34" charset="0"/>
                <a:ea typeface="Source Sans Pro" pitchFamily="34" charset="-122"/>
                <a:cs typeface="Source Sans Pro" pitchFamily="34" charset="-120"/>
              </a:rPr>
              <a:t>Future work could involve real-world testing and fine-tuning the models based on live racing data to further improve the accuracy and applicability of our strategies.</a:t>
            </a:r>
            <a:endParaRPr lang="en-US" sz="1492" dirty="0"/>
          </a:p>
        </p:txBody>
      </p:sp>
      <p:sp>
        <p:nvSpPr>
          <p:cNvPr id="19" name="Shape 15"/>
          <p:cNvSpPr/>
          <p:nvPr/>
        </p:nvSpPr>
        <p:spPr>
          <a:xfrm>
            <a:off x="6149578" y="6330077"/>
            <a:ext cx="426363" cy="426363"/>
          </a:xfrm>
          <a:prstGeom prst="roundRect">
            <a:avLst>
              <a:gd name="adj" fmla="val 8001"/>
            </a:avLst>
          </a:prstGeom>
          <a:solidFill>
            <a:srgbClr val="303132"/>
          </a:solidFill>
          <a:ln/>
        </p:spPr>
      </p:sp>
      <p:sp>
        <p:nvSpPr>
          <p:cNvPr id="20" name="Text 16"/>
          <p:cNvSpPr/>
          <p:nvPr/>
        </p:nvSpPr>
        <p:spPr>
          <a:xfrm>
            <a:off x="6274951" y="6414016"/>
            <a:ext cx="175498" cy="258366"/>
          </a:xfrm>
          <a:prstGeom prst="rect">
            <a:avLst/>
          </a:prstGeom>
          <a:noFill/>
          <a:ln/>
        </p:spPr>
        <p:txBody>
          <a:bodyPr wrap="none" rtlCol="0" anchor="t"/>
          <a:lstStyle/>
          <a:p>
            <a:pPr marL="0" indent="0" algn="ctr">
              <a:lnSpc>
                <a:spcPts val="2035"/>
              </a:lnSpc>
              <a:buNone/>
            </a:pPr>
            <a:r>
              <a:rPr lang="en-US" sz="2035" b="1" kern="0" spc="-20" dirty="0">
                <a:solidFill>
                  <a:srgbClr val="E2E6E9"/>
                </a:solidFill>
                <a:latin typeface="Montserrat" pitchFamily="34" charset="0"/>
                <a:ea typeface="Montserrat" pitchFamily="34" charset="-122"/>
                <a:cs typeface="Montserrat" pitchFamily="34" charset="-120"/>
              </a:rPr>
              <a:t>4</a:t>
            </a:r>
            <a:endParaRPr lang="en-US" sz="2035" dirty="0"/>
          </a:p>
        </p:txBody>
      </p:sp>
      <p:sp>
        <p:nvSpPr>
          <p:cNvPr id="21" name="Text 17"/>
          <p:cNvSpPr/>
          <p:nvPr/>
        </p:nvSpPr>
        <p:spPr>
          <a:xfrm>
            <a:off x="6765369" y="6330077"/>
            <a:ext cx="2153483" cy="269200"/>
          </a:xfrm>
          <a:prstGeom prst="rect">
            <a:avLst/>
          </a:prstGeom>
          <a:noFill/>
          <a:ln/>
        </p:spPr>
        <p:txBody>
          <a:bodyPr wrap="none" rtlCol="0" anchor="t"/>
          <a:lstStyle/>
          <a:p>
            <a:pPr marL="0" indent="0">
              <a:lnSpc>
                <a:spcPts val="2120"/>
              </a:lnSpc>
              <a:buNone/>
            </a:pPr>
            <a:r>
              <a:rPr lang="en-US" sz="1696" b="1" kern="0" spc="-17" dirty="0">
                <a:solidFill>
                  <a:srgbClr val="E2E6E9"/>
                </a:solidFill>
                <a:latin typeface="Montserrat" pitchFamily="34" charset="0"/>
                <a:ea typeface="Montserrat" pitchFamily="34" charset="-122"/>
                <a:cs typeface="Montserrat" pitchFamily="34" charset="-120"/>
              </a:rPr>
              <a:t>Practical Solutions</a:t>
            </a:r>
            <a:endParaRPr lang="en-US" sz="1696" dirty="0"/>
          </a:p>
        </p:txBody>
      </p:sp>
      <p:sp>
        <p:nvSpPr>
          <p:cNvPr id="22" name="Text 18"/>
          <p:cNvSpPr/>
          <p:nvPr/>
        </p:nvSpPr>
        <p:spPr>
          <a:xfrm>
            <a:off x="6765369" y="6712982"/>
            <a:ext cx="7201853" cy="568643"/>
          </a:xfrm>
          <a:prstGeom prst="rect">
            <a:avLst/>
          </a:prstGeom>
          <a:noFill/>
          <a:ln/>
        </p:spPr>
        <p:txBody>
          <a:bodyPr wrap="square" rtlCol="0" anchor="t"/>
          <a:lstStyle/>
          <a:p>
            <a:pPr marL="0" indent="0">
              <a:lnSpc>
                <a:spcPts val="2238"/>
              </a:lnSpc>
              <a:buNone/>
            </a:pPr>
            <a:r>
              <a:rPr lang="en-US" sz="1492" dirty="0">
                <a:solidFill>
                  <a:srgbClr val="E2E6E9"/>
                </a:solidFill>
                <a:latin typeface="Source Sans Pro" pitchFamily="34" charset="0"/>
                <a:ea typeface="Source Sans Pro" pitchFamily="34" charset="-122"/>
                <a:cs typeface="Source Sans Pro" pitchFamily="34" charset="-120"/>
              </a:rPr>
              <a:t>This project offers valuable insights and practical solutions for racing teams seeking to enhance their performance and efficiency.</a:t>
            </a:r>
            <a:endParaRPr lang="en-US" sz="149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14630400" cy="2171224"/>
          </a:xfrm>
          <a:prstGeom prst="rect">
            <a:avLst/>
          </a:prstGeom>
        </p:spPr>
      </p:pic>
      <p:sp>
        <p:nvSpPr>
          <p:cNvPr id="5" name="Text 2"/>
          <p:cNvSpPr/>
          <p:nvPr/>
        </p:nvSpPr>
        <p:spPr>
          <a:xfrm>
            <a:off x="3002161" y="2649022"/>
            <a:ext cx="4935617" cy="493514"/>
          </a:xfrm>
          <a:prstGeom prst="rect">
            <a:avLst/>
          </a:prstGeom>
          <a:noFill/>
          <a:ln/>
        </p:spPr>
        <p:txBody>
          <a:bodyPr wrap="none" rtlCol="0" anchor="t"/>
          <a:lstStyle/>
          <a:p>
            <a:pPr marL="0" indent="0">
              <a:lnSpc>
                <a:spcPts val="3886"/>
              </a:lnSpc>
              <a:buNone/>
            </a:pPr>
            <a:r>
              <a:rPr lang="en-US" sz="3109" b="1" kern="0" spc="-31" dirty="0">
                <a:solidFill>
                  <a:srgbClr val="FFFFFF"/>
                </a:solidFill>
                <a:latin typeface="Montserrat" pitchFamily="34" charset="0"/>
                <a:ea typeface="Montserrat" pitchFamily="34" charset="-122"/>
                <a:cs typeface="Montserrat" pitchFamily="34" charset="-120"/>
              </a:rPr>
              <a:t>Tire Selection Algorithm</a:t>
            </a:r>
            <a:endParaRPr lang="en-US" sz="3109" dirty="0"/>
          </a:p>
        </p:txBody>
      </p:sp>
      <p:pic>
        <p:nvPicPr>
          <p:cNvPr id="6" name="Image 1" descr="preencoded.png"/>
          <p:cNvPicPr>
            <a:picLocks noChangeAspect="1"/>
          </p:cNvPicPr>
          <p:nvPr/>
        </p:nvPicPr>
        <p:blipFill>
          <a:blip r:embed="rId4"/>
          <a:stretch>
            <a:fillRect/>
          </a:stretch>
        </p:blipFill>
        <p:spPr>
          <a:xfrm>
            <a:off x="3002161" y="3403044"/>
            <a:ext cx="868442" cy="1389578"/>
          </a:xfrm>
          <a:prstGeom prst="rect">
            <a:avLst/>
          </a:prstGeom>
        </p:spPr>
      </p:pic>
      <p:sp>
        <p:nvSpPr>
          <p:cNvPr id="7" name="Text 3"/>
          <p:cNvSpPr/>
          <p:nvPr/>
        </p:nvSpPr>
        <p:spPr>
          <a:xfrm>
            <a:off x="4131112" y="3576638"/>
            <a:ext cx="1973818" cy="246698"/>
          </a:xfrm>
          <a:prstGeom prst="rect">
            <a:avLst/>
          </a:prstGeom>
          <a:noFill/>
          <a:ln/>
        </p:spPr>
        <p:txBody>
          <a:bodyPr wrap="none" rtlCol="0" anchor="t"/>
          <a:lstStyle/>
          <a:p>
            <a:pPr marL="0" indent="0" algn="l">
              <a:lnSpc>
                <a:spcPts val="1943"/>
              </a:lnSpc>
              <a:buNone/>
            </a:pPr>
            <a:r>
              <a:rPr lang="en-US" sz="1554" b="1" kern="0" spc="-16" dirty="0">
                <a:solidFill>
                  <a:srgbClr val="E2E6E9"/>
                </a:solidFill>
                <a:latin typeface="Montserrat" pitchFamily="34" charset="0"/>
                <a:ea typeface="Montserrat" pitchFamily="34" charset="-122"/>
                <a:cs typeface="Montserrat" pitchFamily="34" charset="-120"/>
              </a:rPr>
              <a:t>Data Collection</a:t>
            </a:r>
            <a:endParaRPr lang="en-US" sz="1554" dirty="0"/>
          </a:p>
        </p:txBody>
      </p:sp>
      <p:sp>
        <p:nvSpPr>
          <p:cNvPr id="8" name="Text 4"/>
          <p:cNvSpPr/>
          <p:nvPr/>
        </p:nvSpPr>
        <p:spPr>
          <a:xfrm>
            <a:off x="4131112" y="3927515"/>
            <a:ext cx="7497128" cy="521017"/>
          </a:xfrm>
          <a:prstGeom prst="rect">
            <a:avLst/>
          </a:prstGeom>
          <a:noFill/>
          <a:ln/>
        </p:spPr>
        <p:txBody>
          <a:bodyPr wrap="square" rtlCol="0" anchor="t"/>
          <a:lstStyle/>
          <a:p>
            <a:pPr marL="0" indent="0" algn="l">
              <a:lnSpc>
                <a:spcPts val="2052"/>
              </a:lnSpc>
              <a:buNone/>
            </a:pPr>
            <a:r>
              <a:rPr lang="en-US" sz="1368" dirty="0">
                <a:solidFill>
                  <a:srgbClr val="E2E6E9"/>
                </a:solidFill>
                <a:latin typeface="Source Sans Pro" pitchFamily="34" charset="0"/>
                <a:ea typeface="Source Sans Pro" pitchFamily="34" charset="-122"/>
                <a:cs typeface="Source Sans Pro" pitchFamily="34" charset="-120"/>
              </a:rPr>
              <a:t>The first step is to collect data on tire performance from previous races. This data should include information such as lap times, tire type, track conditions, and tire wear.</a:t>
            </a:r>
            <a:endParaRPr lang="en-US" sz="1368" dirty="0"/>
          </a:p>
        </p:txBody>
      </p:sp>
      <p:pic>
        <p:nvPicPr>
          <p:cNvPr id="9" name="Image 2" descr="preencoded.png"/>
          <p:cNvPicPr>
            <a:picLocks noChangeAspect="1"/>
          </p:cNvPicPr>
          <p:nvPr/>
        </p:nvPicPr>
        <p:blipFill>
          <a:blip r:embed="rId5"/>
          <a:stretch>
            <a:fillRect/>
          </a:stretch>
        </p:blipFill>
        <p:spPr>
          <a:xfrm>
            <a:off x="3002161" y="4792623"/>
            <a:ext cx="868442" cy="1479590"/>
          </a:xfrm>
          <a:prstGeom prst="rect">
            <a:avLst/>
          </a:prstGeom>
        </p:spPr>
      </p:pic>
      <p:sp>
        <p:nvSpPr>
          <p:cNvPr id="10" name="Text 5"/>
          <p:cNvSpPr/>
          <p:nvPr/>
        </p:nvSpPr>
        <p:spPr>
          <a:xfrm>
            <a:off x="4131112" y="4966216"/>
            <a:ext cx="2040017" cy="246698"/>
          </a:xfrm>
          <a:prstGeom prst="rect">
            <a:avLst/>
          </a:prstGeom>
          <a:noFill/>
          <a:ln/>
        </p:spPr>
        <p:txBody>
          <a:bodyPr wrap="none" rtlCol="0" anchor="t"/>
          <a:lstStyle/>
          <a:p>
            <a:pPr marL="0" indent="0" algn="l">
              <a:lnSpc>
                <a:spcPts val="1943"/>
              </a:lnSpc>
              <a:buNone/>
            </a:pPr>
            <a:r>
              <a:rPr lang="en-US" sz="1554" b="1" kern="0" spc="-16" dirty="0">
                <a:solidFill>
                  <a:srgbClr val="E2E6E9"/>
                </a:solidFill>
                <a:latin typeface="Montserrat" pitchFamily="34" charset="0"/>
                <a:ea typeface="Montserrat" pitchFamily="34" charset="-122"/>
                <a:cs typeface="Montserrat" pitchFamily="34" charset="-120"/>
              </a:rPr>
              <a:t>Predictive Modeling</a:t>
            </a:r>
            <a:endParaRPr lang="en-US" sz="1554" dirty="0"/>
          </a:p>
        </p:txBody>
      </p:sp>
      <p:sp>
        <p:nvSpPr>
          <p:cNvPr id="11" name="Text 6"/>
          <p:cNvSpPr/>
          <p:nvPr/>
        </p:nvSpPr>
        <p:spPr>
          <a:xfrm>
            <a:off x="4131112" y="5317093"/>
            <a:ext cx="7497128" cy="781526"/>
          </a:xfrm>
          <a:prstGeom prst="rect">
            <a:avLst/>
          </a:prstGeom>
          <a:noFill/>
          <a:ln/>
        </p:spPr>
        <p:txBody>
          <a:bodyPr wrap="square" rtlCol="0" anchor="t"/>
          <a:lstStyle/>
          <a:p>
            <a:pPr marL="0" indent="0" algn="l">
              <a:lnSpc>
                <a:spcPts val="2052"/>
              </a:lnSpc>
              <a:buNone/>
            </a:pPr>
            <a:r>
              <a:rPr lang="en-US" sz="1368" dirty="0">
                <a:solidFill>
                  <a:srgbClr val="E2E6E9"/>
                </a:solidFill>
                <a:latin typeface="Source Sans Pro" pitchFamily="34" charset="0"/>
                <a:ea typeface="Source Sans Pro" pitchFamily="34" charset="-122"/>
                <a:cs typeface="Source Sans Pro" pitchFamily="34" charset="-120"/>
              </a:rPr>
              <a:t>Using this data, we can build predictive models that can estimate lap times for different tire types under various conditions. These models can be based on regression analysis, machine learning algorithms, or other statistical methods.</a:t>
            </a:r>
            <a:endParaRPr lang="en-US" sz="1368" dirty="0"/>
          </a:p>
        </p:txBody>
      </p:sp>
      <p:pic>
        <p:nvPicPr>
          <p:cNvPr id="12" name="Image 3" descr="preencoded.png"/>
          <p:cNvPicPr>
            <a:picLocks noChangeAspect="1"/>
          </p:cNvPicPr>
          <p:nvPr/>
        </p:nvPicPr>
        <p:blipFill>
          <a:blip r:embed="rId6"/>
          <a:stretch>
            <a:fillRect/>
          </a:stretch>
        </p:blipFill>
        <p:spPr>
          <a:xfrm>
            <a:off x="3002161" y="6272212"/>
            <a:ext cx="868442" cy="1479590"/>
          </a:xfrm>
          <a:prstGeom prst="rect">
            <a:avLst/>
          </a:prstGeom>
        </p:spPr>
      </p:pic>
      <p:sp>
        <p:nvSpPr>
          <p:cNvPr id="13" name="Text 7"/>
          <p:cNvSpPr/>
          <p:nvPr/>
        </p:nvSpPr>
        <p:spPr>
          <a:xfrm>
            <a:off x="4131112" y="6445806"/>
            <a:ext cx="2380893" cy="246698"/>
          </a:xfrm>
          <a:prstGeom prst="rect">
            <a:avLst/>
          </a:prstGeom>
          <a:noFill/>
          <a:ln/>
        </p:spPr>
        <p:txBody>
          <a:bodyPr wrap="none" rtlCol="0" anchor="t"/>
          <a:lstStyle/>
          <a:p>
            <a:pPr marL="0" indent="0" algn="l">
              <a:lnSpc>
                <a:spcPts val="1943"/>
              </a:lnSpc>
              <a:buNone/>
            </a:pPr>
            <a:r>
              <a:rPr lang="en-US" sz="1554" b="1" kern="0" spc="-16" dirty="0">
                <a:solidFill>
                  <a:srgbClr val="E2E6E9"/>
                </a:solidFill>
                <a:latin typeface="Montserrat" pitchFamily="34" charset="0"/>
                <a:ea typeface="Montserrat" pitchFamily="34" charset="-122"/>
                <a:cs typeface="Montserrat" pitchFamily="34" charset="-120"/>
              </a:rPr>
              <a:t>Dynamic Programming</a:t>
            </a:r>
            <a:endParaRPr lang="en-US" sz="1554" dirty="0"/>
          </a:p>
        </p:txBody>
      </p:sp>
      <p:sp>
        <p:nvSpPr>
          <p:cNvPr id="14" name="Text 8"/>
          <p:cNvSpPr/>
          <p:nvPr/>
        </p:nvSpPr>
        <p:spPr>
          <a:xfrm>
            <a:off x="4131112" y="6796683"/>
            <a:ext cx="7497128" cy="781526"/>
          </a:xfrm>
          <a:prstGeom prst="rect">
            <a:avLst/>
          </a:prstGeom>
          <a:noFill/>
          <a:ln/>
        </p:spPr>
        <p:txBody>
          <a:bodyPr wrap="square" rtlCol="0" anchor="t"/>
          <a:lstStyle/>
          <a:p>
            <a:pPr marL="0" indent="0" algn="l">
              <a:lnSpc>
                <a:spcPts val="2052"/>
              </a:lnSpc>
              <a:buNone/>
            </a:pPr>
            <a:r>
              <a:rPr lang="en-US" sz="1368" dirty="0">
                <a:solidFill>
                  <a:srgbClr val="E2E6E9"/>
                </a:solidFill>
                <a:latin typeface="Source Sans Pro" pitchFamily="34" charset="0"/>
                <a:ea typeface="Source Sans Pro" pitchFamily="34" charset="-122"/>
                <a:cs typeface="Source Sans Pro" pitchFamily="34" charset="-120"/>
              </a:rPr>
              <a:t>Once we have our predictive models, we can use dynamic programming to determine the optimal tire selection and change intervals. Dynamic programming allows us to break down the problem into smaller subproblems and solve them recursively.</a:t>
            </a:r>
            <a:endParaRPr lang="en-US" sz="136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14630400" cy="2370534"/>
          </a:xfrm>
          <a:prstGeom prst="rect">
            <a:avLst/>
          </a:prstGeom>
        </p:spPr>
      </p:pic>
      <p:sp>
        <p:nvSpPr>
          <p:cNvPr id="5" name="Text 2"/>
          <p:cNvSpPr/>
          <p:nvPr/>
        </p:nvSpPr>
        <p:spPr>
          <a:xfrm>
            <a:off x="2606397" y="2893814"/>
            <a:ext cx="7853839" cy="538758"/>
          </a:xfrm>
          <a:prstGeom prst="rect">
            <a:avLst/>
          </a:prstGeom>
          <a:noFill/>
          <a:ln/>
        </p:spPr>
        <p:txBody>
          <a:bodyPr wrap="none" rtlCol="0" anchor="t"/>
          <a:lstStyle/>
          <a:p>
            <a:pPr marL="0" indent="0">
              <a:lnSpc>
                <a:spcPts val="4242"/>
              </a:lnSpc>
              <a:buNone/>
            </a:pPr>
            <a:r>
              <a:rPr lang="en-US" sz="3394" b="1" kern="0" spc="-34" dirty="0">
                <a:solidFill>
                  <a:srgbClr val="FFFFFF"/>
                </a:solidFill>
                <a:latin typeface="Montserrat" pitchFamily="34" charset="0"/>
                <a:ea typeface="Montserrat" pitchFamily="34" charset="-122"/>
                <a:cs typeface="Montserrat" pitchFamily="34" charset="-120"/>
              </a:rPr>
              <a:t>Dynamic Programming Framework</a:t>
            </a:r>
            <a:endParaRPr lang="en-US" sz="3394" dirty="0"/>
          </a:p>
        </p:txBody>
      </p:sp>
      <p:sp>
        <p:nvSpPr>
          <p:cNvPr id="6" name="Shape 3"/>
          <p:cNvSpPr/>
          <p:nvPr/>
        </p:nvSpPr>
        <p:spPr>
          <a:xfrm>
            <a:off x="2606397" y="3717012"/>
            <a:ext cx="4614029" cy="1899880"/>
          </a:xfrm>
          <a:prstGeom prst="roundRect">
            <a:avLst>
              <a:gd name="adj" fmla="val 1797"/>
            </a:avLst>
          </a:prstGeom>
          <a:solidFill>
            <a:srgbClr val="303132"/>
          </a:solidFill>
          <a:ln/>
        </p:spPr>
      </p:sp>
      <p:sp>
        <p:nvSpPr>
          <p:cNvPr id="7" name="Text 4"/>
          <p:cNvSpPr/>
          <p:nvPr/>
        </p:nvSpPr>
        <p:spPr>
          <a:xfrm>
            <a:off x="2795945" y="3906560"/>
            <a:ext cx="2155031" cy="269319"/>
          </a:xfrm>
          <a:prstGeom prst="rect">
            <a:avLst/>
          </a:prstGeom>
          <a:noFill/>
          <a:ln/>
        </p:spPr>
        <p:txBody>
          <a:bodyPr wrap="none" rtlCol="0" anchor="t"/>
          <a:lstStyle/>
          <a:p>
            <a:pPr marL="0" indent="0">
              <a:lnSpc>
                <a:spcPts val="2121"/>
              </a:lnSpc>
              <a:buNone/>
            </a:pPr>
            <a:r>
              <a:rPr lang="en-US" sz="1697" b="1" kern="0" spc="-17" dirty="0">
                <a:solidFill>
                  <a:srgbClr val="E2E6E9"/>
                </a:solidFill>
                <a:latin typeface="Montserrat" pitchFamily="34" charset="0"/>
                <a:ea typeface="Montserrat" pitchFamily="34" charset="-122"/>
                <a:cs typeface="Montserrat" pitchFamily="34" charset="-120"/>
              </a:rPr>
              <a:t>State Definition</a:t>
            </a:r>
            <a:endParaRPr lang="en-US" sz="1697" dirty="0"/>
          </a:p>
        </p:txBody>
      </p:sp>
      <p:sp>
        <p:nvSpPr>
          <p:cNvPr id="8" name="Text 5"/>
          <p:cNvSpPr/>
          <p:nvPr/>
        </p:nvSpPr>
        <p:spPr>
          <a:xfrm>
            <a:off x="2795945" y="4289584"/>
            <a:ext cx="4234934" cy="568881"/>
          </a:xfrm>
          <a:prstGeom prst="rect">
            <a:avLst/>
          </a:prstGeom>
          <a:noFill/>
          <a:ln/>
        </p:spPr>
        <p:txBody>
          <a:bodyPr wrap="square" rtlCol="0" anchor="t"/>
          <a:lstStyle/>
          <a:p>
            <a:pPr marL="0" indent="0">
              <a:lnSpc>
                <a:spcPts val="2240"/>
              </a:lnSpc>
              <a:buNone/>
            </a:pPr>
            <a:r>
              <a:rPr lang="en-US" sz="1493" dirty="0">
                <a:solidFill>
                  <a:srgbClr val="E2E6E9"/>
                </a:solidFill>
                <a:latin typeface="Source Sans Pro" pitchFamily="34" charset="0"/>
                <a:ea typeface="Source Sans Pro" pitchFamily="34" charset="-122"/>
                <a:cs typeface="Source Sans Pro" pitchFamily="34" charset="-120"/>
              </a:rPr>
              <a:t>The state of the system is defined by the current lap number and the tire type currently being used.</a:t>
            </a:r>
            <a:endParaRPr lang="en-US" sz="1493" dirty="0"/>
          </a:p>
        </p:txBody>
      </p:sp>
      <p:sp>
        <p:nvSpPr>
          <p:cNvPr id="9" name="Shape 6"/>
          <p:cNvSpPr/>
          <p:nvPr/>
        </p:nvSpPr>
        <p:spPr>
          <a:xfrm>
            <a:off x="7409974" y="3717012"/>
            <a:ext cx="4614029" cy="1899880"/>
          </a:xfrm>
          <a:prstGeom prst="roundRect">
            <a:avLst>
              <a:gd name="adj" fmla="val 1797"/>
            </a:avLst>
          </a:prstGeom>
          <a:solidFill>
            <a:srgbClr val="303132"/>
          </a:solidFill>
          <a:ln/>
        </p:spPr>
      </p:sp>
      <p:sp>
        <p:nvSpPr>
          <p:cNvPr id="10" name="Text 7"/>
          <p:cNvSpPr/>
          <p:nvPr/>
        </p:nvSpPr>
        <p:spPr>
          <a:xfrm>
            <a:off x="7599521" y="3906560"/>
            <a:ext cx="2155031" cy="269319"/>
          </a:xfrm>
          <a:prstGeom prst="rect">
            <a:avLst/>
          </a:prstGeom>
          <a:noFill/>
          <a:ln/>
        </p:spPr>
        <p:txBody>
          <a:bodyPr wrap="none" rtlCol="0" anchor="t"/>
          <a:lstStyle/>
          <a:p>
            <a:pPr marL="0" indent="0">
              <a:lnSpc>
                <a:spcPts val="2121"/>
              </a:lnSpc>
              <a:buNone/>
            </a:pPr>
            <a:r>
              <a:rPr lang="en-US" sz="1697" b="1" kern="0" spc="-17" dirty="0">
                <a:solidFill>
                  <a:srgbClr val="E2E6E9"/>
                </a:solidFill>
                <a:latin typeface="Montserrat" pitchFamily="34" charset="0"/>
                <a:ea typeface="Montserrat" pitchFamily="34" charset="-122"/>
                <a:cs typeface="Montserrat" pitchFamily="34" charset="-120"/>
              </a:rPr>
              <a:t>Transition Function</a:t>
            </a:r>
            <a:endParaRPr lang="en-US" sz="1697" dirty="0"/>
          </a:p>
        </p:txBody>
      </p:sp>
      <p:sp>
        <p:nvSpPr>
          <p:cNvPr id="11" name="Text 8"/>
          <p:cNvSpPr/>
          <p:nvPr/>
        </p:nvSpPr>
        <p:spPr>
          <a:xfrm>
            <a:off x="7599521" y="4289584"/>
            <a:ext cx="4234934" cy="1137761"/>
          </a:xfrm>
          <a:prstGeom prst="rect">
            <a:avLst/>
          </a:prstGeom>
          <a:noFill/>
          <a:ln/>
        </p:spPr>
        <p:txBody>
          <a:bodyPr wrap="square" rtlCol="0" anchor="t"/>
          <a:lstStyle/>
          <a:p>
            <a:pPr marL="0" indent="0">
              <a:lnSpc>
                <a:spcPts val="2240"/>
              </a:lnSpc>
              <a:buNone/>
            </a:pPr>
            <a:r>
              <a:rPr lang="en-US" sz="1493" dirty="0">
                <a:solidFill>
                  <a:srgbClr val="E2E6E9"/>
                </a:solidFill>
                <a:latin typeface="Source Sans Pro" pitchFamily="34" charset="0"/>
                <a:ea typeface="Source Sans Pro" pitchFamily="34" charset="-122"/>
                <a:cs typeface="Source Sans Pro" pitchFamily="34" charset="-120"/>
              </a:rPr>
              <a:t>The transition function defines the possible actions that can be taken from a given state. In this case, the actions are to continue using the current tire or to change to a different tire.</a:t>
            </a:r>
            <a:endParaRPr lang="en-US" sz="1493" dirty="0"/>
          </a:p>
        </p:txBody>
      </p:sp>
      <p:sp>
        <p:nvSpPr>
          <p:cNvPr id="12" name="Shape 9"/>
          <p:cNvSpPr/>
          <p:nvPr/>
        </p:nvSpPr>
        <p:spPr>
          <a:xfrm>
            <a:off x="2606397" y="5806440"/>
            <a:ext cx="4614029" cy="1899880"/>
          </a:xfrm>
          <a:prstGeom prst="roundRect">
            <a:avLst>
              <a:gd name="adj" fmla="val 1797"/>
            </a:avLst>
          </a:prstGeom>
          <a:solidFill>
            <a:srgbClr val="303132"/>
          </a:solidFill>
          <a:ln/>
        </p:spPr>
      </p:sp>
      <p:sp>
        <p:nvSpPr>
          <p:cNvPr id="13" name="Text 10"/>
          <p:cNvSpPr/>
          <p:nvPr/>
        </p:nvSpPr>
        <p:spPr>
          <a:xfrm>
            <a:off x="2795945" y="5995988"/>
            <a:ext cx="2155031" cy="269319"/>
          </a:xfrm>
          <a:prstGeom prst="rect">
            <a:avLst/>
          </a:prstGeom>
          <a:noFill/>
          <a:ln/>
        </p:spPr>
        <p:txBody>
          <a:bodyPr wrap="none" rtlCol="0" anchor="t"/>
          <a:lstStyle/>
          <a:p>
            <a:pPr marL="0" indent="0">
              <a:lnSpc>
                <a:spcPts val="2121"/>
              </a:lnSpc>
              <a:buNone/>
            </a:pPr>
            <a:r>
              <a:rPr lang="en-US" sz="1697" b="1" kern="0" spc="-17" dirty="0">
                <a:solidFill>
                  <a:srgbClr val="E2E6E9"/>
                </a:solidFill>
                <a:latin typeface="Montserrat" pitchFamily="34" charset="0"/>
                <a:ea typeface="Montserrat" pitchFamily="34" charset="-122"/>
                <a:cs typeface="Montserrat" pitchFamily="34" charset="-120"/>
              </a:rPr>
              <a:t>Cost Function</a:t>
            </a:r>
            <a:endParaRPr lang="en-US" sz="1697" dirty="0"/>
          </a:p>
        </p:txBody>
      </p:sp>
      <p:sp>
        <p:nvSpPr>
          <p:cNvPr id="14" name="Text 11"/>
          <p:cNvSpPr/>
          <p:nvPr/>
        </p:nvSpPr>
        <p:spPr>
          <a:xfrm>
            <a:off x="2795945" y="6379012"/>
            <a:ext cx="4234934" cy="1137761"/>
          </a:xfrm>
          <a:prstGeom prst="rect">
            <a:avLst/>
          </a:prstGeom>
          <a:noFill/>
          <a:ln/>
        </p:spPr>
        <p:txBody>
          <a:bodyPr wrap="square" rtlCol="0" anchor="t"/>
          <a:lstStyle/>
          <a:p>
            <a:pPr marL="0" indent="0">
              <a:lnSpc>
                <a:spcPts val="2240"/>
              </a:lnSpc>
              <a:buNone/>
            </a:pPr>
            <a:r>
              <a:rPr lang="en-US" sz="1493" dirty="0">
                <a:solidFill>
                  <a:srgbClr val="E2E6E9"/>
                </a:solidFill>
                <a:latin typeface="Source Sans Pro" pitchFamily="34" charset="0"/>
                <a:ea typeface="Source Sans Pro" pitchFamily="34" charset="-122"/>
                <a:cs typeface="Source Sans Pro" pitchFamily="34" charset="-120"/>
              </a:rPr>
              <a:t>The cost function defines the cost of each action. In this case, the cost is the time it takes to complete a lap with a given tire type, plus the time it takes to change tires if a change is made.</a:t>
            </a:r>
            <a:endParaRPr lang="en-US" sz="1493" dirty="0"/>
          </a:p>
        </p:txBody>
      </p:sp>
      <p:sp>
        <p:nvSpPr>
          <p:cNvPr id="15" name="Shape 12"/>
          <p:cNvSpPr/>
          <p:nvPr/>
        </p:nvSpPr>
        <p:spPr>
          <a:xfrm>
            <a:off x="7409974" y="5806440"/>
            <a:ext cx="4614029" cy="1899880"/>
          </a:xfrm>
          <a:prstGeom prst="roundRect">
            <a:avLst>
              <a:gd name="adj" fmla="val 1797"/>
            </a:avLst>
          </a:prstGeom>
          <a:solidFill>
            <a:srgbClr val="303132"/>
          </a:solidFill>
          <a:ln/>
        </p:spPr>
      </p:sp>
      <p:sp>
        <p:nvSpPr>
          <p:cNvPr id="16" name="Text 13"/>
          <p:cNvSpPr/>
          <p:nvPr/>
        </p:nvSpPr>
        <p:spPr>
          <a:xfrm>
            <a:off x="7599521" y="5995988"/>
            <a:ext cx="2155031" cy="269319"/>
          </a:xfrm>
          <a:prstGeom prst="rect">
            <a:avLst/>
          </a:prstGeom>
          <a:noFill/>
          <a:ln/>
        </p:spPr>
        <p:txBody>
          <a:bodyPr wrap="none" rtlCol="0" anchor="t"/>
          <a:lstStyle/>
          <a:p>
            <a:pPr marL="0" indent="0">
              <a:lnSpc>
                <a:spcPts val="2121"/>
              </a:lnSpc>
              <a:buNone/>
            </a:pPr>
            <a:r>
              <a:rPr lang="en-US" sz="1697" b="1" kern="0" spc="-17" dirty="0">
                <a:solidFill>
                  <a:srgbClr val="E2E6E9"/>
                </a:solidFill>
                <a:latin typeface="Montserrat" pitchFamily="34" charset="0"/>
                <a:ea typeface="Montserrat" pitchFamily="34" charset="-122"/>
                <a:cs typeface="Montserrat" pitchFamily="34" charset="-120"/>
              </a:rPr>
              <a:t>Optimal Policy</a:t>
            </a:r>
            <a:endParaRPr lang="en-US" sz="1697" dirty="0"/>
          </a:p>
        </p:txBody>
      </p:sp>
      <p:sp>
        <p:nvSpPr>
          <p:cNvPr id="17" name="Text 14"/>
          <p:cNvSpPr/>
          <p:nvPr/>
        </p:nvSpPr>
        <p:spPr>
          <a:xfrm>
            <a:off x="7599521" y="6379012"/>
            <a:ext cx="4234934" cy="568881"/>
          </a:xfrm>
          <a:prstGeom prst="rect">
            <a:avLst/>
          </a:prstGeom>
          <a:noFill/>
          <a:ln/>
        </p:spPr>
        <p:txBody>
          <a:bodyPr wrap="square" rtlCol="0" anchor="t"/>
          <a:lstStyle/>
          <a:p>
            <a:pPr marL="0" indent="0">
              <a:lnSpc>
                <a:spcPts val="2240"/>
              </a:lnSpc>
              <a:buNone/>
            </a:pPr>
            <a:r>
              <a:rPr lang="en-US" sz="1493" dirty="0">
                <a:solidFill>
                  <a:srgbClr val="E2E6E9"/>
                </a:solidFill>
                <a:latin typeface="Source Sans Pro" pitchFamily="34" charset="0"/>
                <a:ea typeface="Source Sans Pro" pitchFamily="34" charset="-122"/>
                <a:cs typeface="Source Sans Pro" pitchFamily="34" charset="-120"/>
              </a:rPr>
              <a:t>The optimal policy is the sequence of actions that minimizes the total race completion time.</a:t>
            </a:r>
            <a:endParaRPr lang="en-US" sz="149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1012865"/>
            <a:ext cx="5318760" cy="490895"/>
          </a:xfrm>
          <a:prstGeom prst="rect">
            <a:avLst/>
          </a:prstGeom>
          <a:noFill/>
          <a:ln/>
        </p:spPr>
        <p:txBody>
          <a:bodyPr wrap="non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Simulation and Evaluation</a:t>
            </a:r>
            <a:endParaRPr lang="en-US" sz="3093" dirty="0"/>
          </a:p>
        </p:txBody>
      </p:sp>
      <p:pic>
        <p:nvPicPr>
          <p:cNvPr id="7" name="Image 2" descr="preencoded.png"/>
          <p:cNvPicPr>
            <a:picLocks noChangeAspect="1"/>
          </p:cNvPicPr>
          <p:nvPr/>
        </p:nvPicPr>
        <p:blipFill>
          <a:blip r:embed="rId5"/>
          <a:stretch>
            <a:fillRect/>
          </a:stretch>
        </p:blipFill>
        <p:spPr>
          <a:xfrm>
            <a:off x="604837" y="1762958"/>
            <a:ext cx="431959" cy="431959"/>
          </a:xfrm>
          <a:prstGeom prst="rect">
            <a:avLst/>
          </a:prstGeom>
        </p:spPr>
      </p:pic>
      <p:sp>
        <p:nvSpPr>
          <p:cNvPr id="8" name="Text 3"/>
          <p:cNvSpPr/>
          <p:nvPr/>
        </p:nvSpPr>
        <p:spPr>
          <a:xfrm>
            <a:off x="604837" y="2367677"/>
            <a:ext cx="1963817"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Simulation</a:t>
            </a:r>
            <a:endParaRPr lang="en-US" sz="1546" dirty="0"/>
          </a:p>
        </p:txBody>
      </p:sp>
      <p:sp>
        <p:nvSpPr>
          <p:cNvPr id="9" name="Text 4"/>
          <p:cNvSpPr/>
          <p:nvPr/>
        </p:nvSpPr>
        <p:spPr>
          <a:xfrm>
            <a:off x="604837" y="2716649"/>
            <a:ext cx="7934325" cy="518636"/>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We can simulate different race scenarios using our predictive models and dynamic programming framework. This allows us to test the effectiveness of our tire management strategy and compare it to other strategies.</a:t>
            </a:r>
            <a:endParaRPr lang="en-US" sz="1361" dirty="0"/>
          </a:p>
        </p:txBody>
      </p:sp>
      <p:pic>
        <p:nvPicPr>
          <p:cNvPr id="10" name="Image 3" descr="preencoded.png"/>
          <p:cNvPicPr>
            <a:picLocks noChangeAspect="1"/>
          </p:cNvPicPr>
          <p:nvPr/>
        </p:nvPicPr>
        <p:blipFill>
          <a:blip r:embed="rId6"/>
          <a:stretch>
            <a:fillRect/>
          </a:stretch>
        </p:blipFill>
        <p:spPr>
          <a:xfrm>
            <a:off x="604837" y="3753683"/>
            <a:ext cx="431959" cy="431959"/>
          </a:xfrm>
          <a:prstGeom prst="rect">
            <a:avLst/>
          </a:prstGeom>
        </p:spPr>
      </p:pic>
      <p:sp>
        <p:nvSpPr>
          <p:cNvPr id="11" name="Text 5"/>
          <p:cNvSpPr/>
          <p:nvPr/>
        </p:nvSpPr>
        <p:spPr>
          <a:xfrm>
            <a:off x="604837" y="4358402"/>
            <a:ext cx="1963817"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Evaluation</a:t>
            </a:r>
            <a:endParaRPr lang="en-US" sz="1546" dirty="0"/>
          </a:p>
        </p:txBody>
      </p:sp>
      <p:sp>
        <p:nvSpPr>
          <p:cNvPr id="12" name="Text 6"/>
          <p:cNvSpPr/>
          <p:nvPr/>
        </p:nvSpPr>
        <p:spPr>
          <a:xfrm>
            <a:off x="604837" y="4707374"/>
            <a:ext cx="7934325" cy="518636"/>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We can evaluate the performance of our tire management strategy by comparing the race completion times achieved in our simulations to the race completion times achieved using other strategies.</a:t>
            </a:r>
            <a:endParaRPr lang="en-US" sz="1361" dirty="0"/>
          </a:p>
        </p:txBody>
      </p:sp>
      <p:pic>
        <p:nvPicPr>
          <p:cNvPr id="13" name="Image 4" descr="preencoded.png"/>
          <p:cNvPicPr>
            <a:picLocks noChangeAspect="1"/>
          </p:cNvPicPr>
          <p:nvPr/>
        </p:nvPicPr>
        <p:blipFill>
          <a:blip r:embed="rId7"/>
          <a:stretch>
            <a:fillRect/>
          </a:stretch>
        </p:blipFill>
        <p:spPr>
          <a:xfrm>
            <a:off x="604837" y="5744408"/>
            <a:ext cx="431959" cy="431959"/>
          </a:xfrm>
          <a:prstGeom prst="rect">
            <a:avLst/>
          </a:prstGeom>
        </p:spPr>
      </p:pic>
      <p:sp>
        <p:nvSpPr>
          <p:cNvPr id="14" name="Text 7"/>
          <p:cNvSpPr/>
          <p:nvPr/>
        </p:nvSpPr>
        <p:spPr>
          <a:xfrm>
            <a:off x="604837" y="6349127"/>
            <a:ext cx="1963817"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Optimization</a:t>
            </a:r>
            <a:endParaRPr lang="en-US" sz="1546" dirty="0"/>
          </a:p>
        </p:txBody>
      </p:sp>
      <p:sp>
        <p:nvSpPr>
          <p:cNvPr id="15" name="Text 8"/>
          <p:cNvSpPr/>
          <p:nvPr/>
        </p:nvSpPr>
        <p:spPr>
          <a:xfrm>
            <a:off x="604837" y="6698099"/>
            <a:ext cx="7934325" cy="518636"/>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Based on the results of our simulations and evaluations, we can further optimize our tire management strategy by adjusting our predictive models and dynamic programming framework.</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1355</Words>
  <Application>Microsoft Office PowerPoint</Application>
  <PresentationFormat>Custom</PresentationFormat>
  <Paragraphs>146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Consolas</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 chalapathy</cp:lastModifiedBy>
  <cp:revision>1</cp:revision>
  <dcterms:created xsi:type="dcterms:W3CDTF">2024-07-28T05:48:26Z</dcterms:created>
  <dcterms:modified xsi:type="dcterms:W3CDTF">2024-07-28T05:58:05Z</dcterms:modified>
</cp:coreProperties>
</file>